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3" r:id="rId2"/>
    <p:sldId id="287" r:id="rId3"/>
    <p:sldId id="290" r:id="rId4"/>
    <p:sldId id="256" r:id="rId5"/>
    <p:sldId id="257" r:id="rId6"/>
    <p:sldId id="258" r:id="rId7"/>
    <p:sldId id="283" r:id="rId8"/>
    <p:sldId id="278" r:id="rId9"/>
    <p:sldId id="286" r:id="rId10"/>
    <p:sldId id="262" r:id="rId11"/>
    <p:sldId id="284" r:id="rId12"/>
    <p:sldId id="265" r:id="rId13"/>
    <p:sldId id="275" r:id="rId14"/>
    <p:sldId id="266" r:id="rId15"/>
    <p:sldId id="282" r:id="rId16"/>
    <p:sldId id="276" r:id="rId17"/>
    <p:sldId id="267" r:id="rId18"/>
    <p:sldId id="289" r:id="rId19"/>
    <p:sldId id="293" r:id="rId20"/>
    <p:sldId id="277" r:id="rId21"/>
    <p:sldId id="268" r:id="rId22"/>
    <p:sldId id="269" r:id="rId23"/>
    <p:sldId id="270" r:id="rId24"/>
    <p:sldId id="291" r:id="rId25"/>
    <p:sldId id="292" r:id="rId26"/>
    <p:sldId id="271" r:id="rId27"/>
    <p:sldId id="280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37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4818-358C-4BAB-B3A8-8930EE74607F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38053-2B06-4D41-9F83-02B16030850F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828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80297-3A36-445D-829C-2633B5D9D52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5FEF-A72B-443D-85B6-F0BD900868B3}" type="datetimeFigureOut">
              <a:rPr lang="fr-CA" smtClean="0"/>
              <a:pPr/>
              <a:t>2016-01-12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4E76C-E7BD-407F-B389-32811B6D9C9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cove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6700"/>
          <a:stretch/>
        </p:blipFill>
        <p:spPr>
          <a:xfrm>
            <a:off x="-1" y="-18305"/>
            <a:ext cx="9136245" cy="6039593"/>
          </a:xfrm>
        </p:spPr>
      </p:pic>
      <p:sp>
        <p:nvSpPr>
          <p:cNvPr id="5" name="Rectangle 4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8"/>
          <a:stretch/>
        </p:blipFill>
        <p:spPr>
          <a:xfrm>
            <a:off x="0" y="776761"/>
            <a:ext cx="9144000" cy="524452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6040" y="908720"/>
            <a:ext cx="712456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CA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 </a:t>
            </a:r>
            <a:r>
              <a:rPr lang="fr-CA" sz="3600" b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ANDERSON’S </a:t>
            </a:r>
            <a:r>
              <a:rPr lang="fr-CA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nws6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4572000" y="1052736"/>
            <a:ext cx="4752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u="sng" dirty="0" smtClean="0">
                <a:solidFill>
                  <a:srgbClr val="C00000"/>
                </a:solidFill>
              </a:rPr>
              <a:t>ADVANTAGES AND OPTIONS </a:t>
            </a:r>
          </a:p>
          <a:p>
            <a:r>
              <a:rPr lang="en-CA" sz="1400" dirty="0"/>
              <a:t>EXTREMELY FAST WRAPPING SYSTEM </a:t>
            </a:r>
          </a:p>
          <a:p>
            <a:r>
              <a:rPr lang="en-CA" sz="1400" dirty="0" smtClean="0"/>
              <a:t>V-SHAPED ROLLER BED</a:t>
            </a:r>
          </a:p>
          <a:p>
            <a:r>
              <a:rPr lang="en-CA" sz="1400" dirty="0" smtClean="0"/>
              <a:t>180 BALES /HOURS</a:t>
            </a:r>
          </a:p>
          <a:p>
            <a:r>
              <a:rPr lang="en-CA" sz="1400" dirty="0"/>
              <a:t>HYDRAULIC LEVELING </a:t>
            </a:r>
            <a:r>
              <a:rPr lang="en-CA" sz="1400" dirty="0" smtClean="0"/>
              <a:t>JACK</a:t>
            </a:r>
          </a:p>
          <a:p>
            <a:r>
              <a:rPr lang="en-CA" sz="1400" dirty="0" smtClean="0"/>
              <a:t>HYDRAULIC TAIL GATE</a:t>
            </a:r>
            <a:endParaRPr lang="en-CA" sz="1400" dirty="0"/>
          </a:p>
          <a:p>
            <a:endParaRPr lang="en-CA" dirty="0" smtClean="0"/>
          </a:p>
          <a:p>
            <a:r>
              <a:rPr lang="en-CA" sz="1600" b="1" u="sng" dirty="0" smtClean="0">
                <a:solidFill>
                  <a:srgbClr val="C00000"/>
                </a:solidFill>
              </a:rPr>
              <a:t>DIFFERENT PACKAGES AVAILABLE INCLUDING THE FOLLOWING OPTIONS (SEE PRICE LIST)</a:t>
            </a:r>
            <a:endParaRPr lang="en-CA" sz="1600" b="1" u="sng" dirty="0">
              <a:solidFill>
                <a:srgbClr val="C00000"/>
              </a:solidFill>
            </a:endParaRPr>
          </a:p>
          <a:p>
            <a:r>
              <a:rPr lang="en-CA" sz="1400" dirty="0" smtClean="0"/>
              <a:t>PLASTIC FILM WATCH</a:t>
            </a:r>
          </a:p>
          <a:p>
            <a:r>
              <a:rPr lang="en-CA" sz="1400" dirty="0" smtClean="0"/>
              <a:t>REMOTE START AND STOP</a:t>
            </a:r>
          </a:p>
          <a:p>
            <a:r>
              <a:rPr lang="en-CA" sz="1400" dirty="0" smtClean="0"/>
              <a:t>WORKING LIGHTS</a:t>
            </a:r>
          </a:p>
          <a:p>
            <a:r>
              <a:rPr lang="en-CA" sz="1400" dirty="0" smtClean="0"/>
              <a:t>6.6 GAL GAS TANK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5658" r="12353" b="11526"/>
          <a:stretch/>
        </p:blipFill>
        <p:spPr>
          <a:xfrm>
            <a:off x="1" y="3068960"/>
            <a:ext cx="4973651" cy="350756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39552" y="105273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IFX660</a:t>
            </a:r>
            <a:endParaRPr lang="fr-CA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48064" y="1268760"/>
            <a:ext cx="388843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u="sng" dirty="0" smtClean="0">
                <a:solidFill>
                  <a:srgbClr val="C00000"/>
                </a:solidFill>
              </a:rPr>
              <a:t>ADVANTAGES AND OPTIONS </a:t>
            </a:r>
          </a:p>
          <a:p>
            <a:r>
              <a:rPr lang="en-CA" sz="1400" dirty="0" smtClean="0"/>
              <a:t>EXTREMELY FAST WRAPPING SYSTEM </a:t>
            </a:r>
          </a:p>
          <a:p>
            <a:r>
              <a:rPr lang="en-CA" sz="1400" dirty="0" smtClean="0"/>
              <a:t>V-SHAPED ROLLER BED</a:t>
            </a:r>
          </a:p>
          <a:p>
            <a:r>
              <a:rPr lang="en-CA" sz="1400" dirty="0" smtClean="0"/>
              <a:t>180 BALES /HOURS</a:t>
            </a:r>
          </a:p>
          <a:p>
            <a:r>
              <a:rPr lang="en-CA" sz="1400" dirty="0" smtClean="0"/>
              <a:t>XTRACTOR HYDRAULIC PUSH OFF SYSTEM</a:t>
            </a:r>
          </a:p>
          <a:p>
            <a:r>
              <a:rPr lang="en-CA" sz="1400" dirty="0" smtClean="0"/>
              <a:t>WRAP ROUND BALES UP TO 6’ DIAMETER</a:t>
            </a:r>
          </a:p>
          <a:p>
            <a:r>
              <a:rPr lang="en-CA" sz="1400" dirty="0" smtClean="0"/>
              <a:t>HYDRAULIC LEVELING AXLE</a:t>
            </a:r>
          </a:p>
          <a:p>
            <a:r>
              <a:rPr lang="en-CA" sz="1400" dirty="0" smtClean="0"/>
              <a:t>ADJUSTABLE THROTLE ON DASHBOARD</a:t>
            </a:r>
          </a:p>
          <a:p>
            <a:endParaRPr lang="en-CA" sz="1400" dirty="0" smtClean="0"/>
          </a:p>
          <a:p>
            <a:r>
              <a:rPr lang="en-CA" sz="1400" b="1" u="sng" dirty="0">
                <a:solidFill>
                  <a:srgbClr val="C00000"/>
                </a:solidFill>
              </a:rPr>
              <a:t>DIFFERENT PACKAGES AVAILABLE INCLUDING THE FOLLOWING OPTIONS (SEE PRICE LIST)</a:t>
            </a:r>
          </a:p>
          <a:p>
            <a:r>
              <a:rPr lang="en-CA" sz="1400" dirty="0" smtClean="0"/>
              <a:t>OPTIONS AVAILABLE ON THIS MODEL (SEE PACKAGES)</a:t>
            </a:r>
            <a:endParaRPr lang="en-CA" sz="1400" dirty="0"/>
          </a:p>
          <a:p>
            <a:r>
              <a:rPr lang="en-CA" sz="1400" dirty="0" smtClean="0"/>
              <a:t>PLASTIC FILM WATCH</a:t>
            </a:r>
          </a:p>
          <a:p>
            <a:r>
              <a:rPr lang="en-CA" sz="1400" dirty="0" smtClean="0"/>
              <a:t>REMOTE START AND STOP</a:t>
            </a:r>
          </a:p>
          <a:p>
            <a:r>
              <a:rPr lang="en-CA" sz="1400" dirty="0" smtClean="0"/>
              <a:t>WORKING LIGHTS</a:t>
            </a:r>
          </a:p>
          <a:p>
            <a:r>
              <a:rPr lang="en-CA" sz="1400" dirty="0" smtClean="0"/>
              <a:t>LARGER GAL GAS TANK</a:t>
            </a:r>
          </a:p>
          <a:p>
            <a:r>
              <a:rPr lang="en-CA" sz="1400" dirty="0" smtClean="0"/>
              <a:t>REMOTE STEERING</a:t>
            </a:r>
          </a:p>
          <a:p>
            <a:r>
              <a:rPr lang="en-CA" sz="1400" dirty="0" smtClean="0"/>
              <a:t>AUTO-POLIT</a:t>
            </a:r>
          </a:p>
          <a:p>
            <a:r>
              <a:rPr lang="en-CA" sz="1400" dirty="0" smtClean="0"/>
              <a:t>2 EXTRA STRETCHERS</a:t>
            </a:r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251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hybrid x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61869"/>
          <a:stretch/>
        </p:blipFill>
        <p:spPr>
          <a:xfrm>
            <a:off x="0" y="0"/>
            <a:ext cx="9144000" cy="2615013"/>
          </a:xfrm>
        </p:spPr>
      </p:pic>
      <p:sp>
        <p:nvSpPr>
          <p:cNvPr id="8" name="ZoneTexte 7"/>
          <p:cNvSpPr txBox="1"/>
          <p:nvPr/>
        </p:nvSpPr>
        <p:spPr>
          <a:xfrm>
            <a:off x="5652120" y="980728"/>
            <a:ext cx="34918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u="sng" dirty="0" smtClean="0">
                <a:solidFill>
                  <a:srgbClr val="C00000"/>
                </a:solidFill>
              </a:rPr>
              <a:t>ADVANTAGES AND OPTIONS </a:t>
            </a:r>
          </a:p>
          <a:p>
            <a:r>
              <a:rPr lang="en-CA" sz="1400" dirty="0" smtClean="0"/>
              <a:t>EXTREMELY FAST WRAPPING SYSTEM </a:t>
            </a:r>
          </a:p>
          <a:p>
            <a:r>
              <a:rPr lang="en-CA" sz="1400" dirty="0" smtClean="0"/>
              <a:t>ADJUSTABLE  ROLLER BED V-SHAPED TO FLAT</a:t>
            </a:r>
          </a:p>
          <a:p>
            <a:r>
              <a:rPr lang="en-CA" sz="1400" dirty="0" smtClean="0"/>
              <a:t>180 BALES /HOURS</a:t>
            </a:r>
          </a:p>
          <a:p>
            <a:r>
              <a:rPr lang="en-CA" sz="1400" dirty="0" smtClean="0"/>
              <a:t>XTRACTOR HYDRAULIC PUSH OFF SYSTEM</a:t>
            </a:r>
          </a:p>
          <a:p>
            <a:r>
              <a:rPr lang="en-CA" sz="1400" dirty="0" smtClean="0"/>
              <a:t>WRAP ROUND BALES UP TO 6’ DIAMETER AND SQUARE BALES UP TO 6’ IN LENGHT</a:t>
            </a:r>
          </a:p>
          <a:p>
            <a:r>
              <a:rPr lang="en-CA" sz="1400" dirty="0" smtClean="0"/>
              <a:t>HYDRAULIC LEVELING AXLE</a:t>
            </a:r>
          </a:p>
          <a:p>
            <a:r>
              <a:rPr lang="en-CA" sz="1400" dirty="0" smtClean="0"/>
              <a:t>STANDARD WITH 4 STRETCHERS</a:t>
            </a:r>
          </a:p>
          <a:p>
            <a:r>
              <a:rPr lang="en-CA" sz="1400" dirty="0" smtClean="0"/>
              <a:t>FLEX HOOP FOR LARGE SQUARE BALE</a:t>
            </a:r>
          </a:p>
          <a:p>
            <a:r>
              <a:rPr lang="en-CA" sz="1400" dirty="0"/>
              <a:t>HYDRAULIC TAIL GATE</a:t>
            </a:r>
          </a:p>
          <a:p>
            <a:endParaRPr lang="en-CA" sz="1400" dirty="0" smtClean="0"/>
          </a:p>
          <a:p>
            <a:endParaRPr lang="en-CA" sz="1400" dirty="0" smtClean="0"/>
          </a:p>
          <a:p>
            <a:r>
              <a:rPr lang="en-CA" sz="1400" b="1" u="sng" dirty="0">
                <a:solidFill>
                  <a:srgbClr val="C00000"/>
                </a:solidFill>
              </a:rPr>
              <a:t>DIFFERENT PACKAGES AVAILABLE INCLUDING THE FOLLOWING OPTIONS (SEE PRICE LIST)</a:t>
            </a:r>
          </a:p>
          <a:p>
            <a:r>
              <a:rPr lang="en-CA" sz="1400" dirty="0" smtClean="0"/>
              <a:t>OPTIONS AVAILABLE ON THIS MODEL (SEE PACKAGES)</a:t>
            </a:r>
            <a:endParaRPr lang="en-CA" sz="1400" dirty="0"/>
          </a:p>
          <a:p>
            <a:r>
              <a:rPr lang="en-CA" sz="1400" dirty="0" smtClean="0"/>
              <a:t>PLASTIC FILM WATCH</a:t>
            </a:r>
          </a:p>
          <a:p>
            <a:r>
              <a:rPr lang="en-CA" sz="1400" dirty="0" smtClean="0"/>
              <a:t>REMOTE START AND STOP</a:t>
            </a:r>
          </a:p>
          <a:p>
            <a:r>
              <a:rPr lang="en-CA" sz="1400" dirty="0" smtClean="0"/>
              <a:t>WORKING LIGHTS</a:t>
            </a:r>
          </a:p>
          <a:p>
            <a:r>
              <a:rPr lang="en-CA" sz="1400" dirty="0" smtClean="0"/>
              <a:t>LARGER GAL GAS TANK</a:t>
            </a:r>
          </a:p>
          <a:p>
            <a:r>
              <a:rPr lang="en-CA" sz="1400" dirty="0" smtClean="0"/>
              <a:t>REMOTE STEERING</a:t>
            </a:r>
          </a:p>
          <a:p>
            <a:r>
              <a:rPr lang="en-CA" sz="1400" dirty="0" smtClean="0"/>
              <a:t>AUTO-PILOT</a:t>
            </a:r>
          </a:p>
          <a:p>
            <a:r>
              <a:rPr lang="en-CA" sz="1400" dirty="0" smtClean="0"/>
              <a:t>ELECTRONIC BALE COUNTER</a:t>
            </a:r>
          </a:p>
          <a:p>
            <a:r>
              <a:rPr lang="en-CA" sz="1400" dirty="0" smtClean="0"/>
              <a:t>20 HP HONDA ENGINE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r="19394"/>
          <a:stretch/>
        </p:blipFill>
        <p:spPr>
          <a:xfrm>
            <a:off x="0" y="2348881"/>
            <a:ext cx="5570952" cy="45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CA" b="1" dirty="0" smtClean="0"/>
              <a:t>ANDERSON INLINE WRAPPERS</a:t>
            </a:r>
            <a:endParaRPr lang="fr-CA" b="1" dirty="0"/>
          </a:p>
        </p:txBody>
      </p:sp>
      <p:pic>
        <p:nvPicPr>
          <p:cNvPr id="4" name="Espace réservé du contenu 3" descr="hybrid x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102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evolu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5724128" y="4725144"/>
            <a:ext cx="324036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4860032" y="1052736"/>
            <a:ext cx="43924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u="sng" dirty="0" smtClean="0">
                <a:solidFill>
                  <a:srgbClr val="C00000"/>
                </a:solidFill>
              </a:rPr>
              <a:t>ADVANTAGES AND OPTIONS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EXTREMELY FAST WRAPPING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ADJUSTABLE  ROLLER BED V-SHAPED TO FLAT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180 BALES /HOURS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XTRACTOR HYDRAULIC PUSH OFF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WRAP ROUND BALES UP TO 6’ DIAMETER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WRAP SQUARE BALES UP TO 6’ IN LENGTH (DOUBLE STACKED DRY HAY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HYDRAULIC LEVELING JACK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STANDARD WITH 4 STRETCHERS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HYDRAULIC </a:t>
            </a:r>
            <a:r>
              <a:rPr lang="en-CA" sz="1400" dirty="0"/>
              <a:t>TAIL </a:t>
            </a:r>
            <a:r>
              <a:rPr lang="en-CA" sz="1400" dirty="0" smtClean="0"/>
              <a:t>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STANDRD WITH 20 </a:t>
            </a:r>
            <a:r>
              <a:rPr lang="en-CA" sz="1400" dirty="0"/>
              <a:t>HP HONDA </a:t>
            </a:r>
            <a:r>
              <a:rPr lang="en-CA" sz="1400" dirty="0" smtClean="0"/>
              <a:t>ENGINE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LARGE 6.6 GAL </a:t>
            </a:r>
            <a:r>
              <a:rPr lang="en-CA" sz="1400" dirty="0"/>
              <a:t>GAS </a:t>
            </a:r>
            <a:r>
              <a:rPr lang="en-CA" sz="1400" dirty="0" smtClean="0"/>
              <a:t>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REMOTE STEERING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endParaRPr lang="en-CA" sz="1400" dirty="0"/>
          </a:p>
          <a:p>
            <a:endParaRPr lang="en-CA" sz="1400" dirty="0"/>
          </a:p>
          <a:p>
            <a:r>
              <a:rPr lang="en-CA" sz="1400" b="1" u="sng" dirty="0">
                <a:solidFill>
                  <a:srgbClr val="C00000"/>
                </a:solidFill>
              </a:rPr>
              <a:t>DIFFERENT PACKAGES AVAILABLE INCLUDING THE FOLLOWING OPTIONS (SEE PRICE LIST)</a:t>
            </a:r>
          </a:p>
          <a:p>
            <a:r>
              <a:rPr lang="en-CA" sz="1400" dirty="0" smtClean="0"/>
              <a:t>OPTIONS AVAILABLE ON THIS MODEL (SEE PACKAGES)</a:t>
            </a:r>
            <a:endParaRPr lang="en-CA" sz="1400" dirty="0"/>
          </a:p>
          <a:p>
            <a:r>
              <a:rPr lang="en-CA" sz="1400" dirty="0" smtClean="0"/>
              <a:t>PLASTIC FILM WATCH</a:t>
            </a:r>
          </a:p>
          <a:p>
            <a:r>
              <a:rPr lang="en-CA" sz="1400" dirty="0" smtClean="0"/>
              <a:t>REMOTE START AND STOP</a:t>
            </a:r>
          </a:p>
          <a:p>
            <a:r>
              <a:rPr lang="en-CA" sz="1400" dirty="0" smtClean="0"/>
              <a:t>WORKING LIGHTS</a:t>
            </a:r>
          </a:p>
          <a:p>
            <a:r>
              <a:rPr lang="en-CA" sz="1400" dirty="0" smtClean="0"/>
              <a:t>AUTO-PILOT</a:t>
            </a:r>
          </a:p>
          <a:p>
            <a:r>
              <a:rPr lang="en-CA" sz="1400" dirty="0" smtClean="0"/>
              <a:t>ELECTRONIC BALE COUNTER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CA" dirty="0" err="1" smtClean="0"/>
              <a:t>Which</a:t>
            </a:r>
            <a:r>
              <a:rPr lang="fr-CA" dirty="0" smtClean="0"/>
              <a:t> </a:t>
            </a:r>
            <a:r>
              <a:rPr lang="fr-CA" dirty="0" err="1" smtClean="0"/>
              <a:t>wrapper</a:t>
            </a:r>
            <a:r>
              <a:rPr lang="fr-CA" dirty="0" smtClean="0"/>
              <a:t> fit </a:t>
            </a:r>
            <a:r>
              <a:rPr lang="fr-CA" dirty="0" err="1" smtClean="0"/>
              <a:t>your</a:t>
            </a:r>
            <a:r>
              <a:rPr lang="fr-CA" dirty="0" smtClean="0"/>
              <a:t> </a:t>
            </a:r>
            <a:r>
              <a:rPr lang="fr-CA" dirty="0" err="1" smtClean="0"/>
              <a:t>needs</a:t>
            </a:r>
            <a:r>
              <a:rPr lang="fr-CA" dirty="0" smtClean="0"/>
              <a:t>?</a:t>
            </a:r>
            <a:endParaRPr lang="en-US" dirty="0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1395386" y="1770065"/>
            <a:ext cx="7304087" cy="4760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à coins arrondis 1"/>
          <p:cNvSpPr/>
          <p:nvPr/>
        </p:nvSpPr>
        <p:spPr>
          <a:xfrm>
            <a:off x="3995936" y="1628800"/>
            <a:ext cx="1152128" cy="5040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 smtClean="0">
                <a:solidFill>
                  <a:schemeClr val="tx1"/>
                </a:solidFill>
              </a:rPr>
              <a:t>Are </a:t>
            </a:r>
            <a:r>
              <a:rPr lang="fr-CA" sz="1200" dirty="0" err="1" smtClean="0">
                <a:solidFill>
                  <a:schemeClr val="tx1"/>
                </a:solidFill>
              </a:rPr>
              <a:t>you</a:t>
            </a:r>
            <a:r>
              <a:rPr lang="fr-CA" sz="1200" dirty="0" smtClean="0">
                <a:solidFill>
                  <a:schemeClr val="tx1"/>
                </a:solidFill>
              </a:rPr>
              <a:t> </a:t>
            </a:r>
            <a:r>
              <a:rPr lang="fr-CA" sz="1200" dirty="0" err="1" smtClean="0">
                <a:solidFill>
                  <a:schemeClr val="tx1"/>
                </a:solidFill>
              </a:rPr>
              <a:t>feeding</a:t>
            </a:r>
            <a:r>
              <a:rPr lang="fr-CA" sz="1200" dirty="0" smtClean="0">
                <a:solidFill>
                  <a:schemeClr val="tx1"/>
                </a:solidFill>
              </a:rPr>
              <a:t> or </a:t>
            </a:r>
            <a:r>
              <a:rPr lang="fr-CA" sz="1200" dirty="0" err="1" smtClean="0">
                <a:solidFill>
                  <a:schemeClr val="tx1"/>
                </a:solidFill>
              </a:rPr>
              <a:t>retailing</a:t>
            </a:r>
            <a:r>
              <a:rPr lang="fr-CA" sz="1200" dirty="0" smtClean="0">
                <a:solidFill>
                  <a:schemeClr val="tx1"/>
                </a:solidFill>
              </a:rPr>
              <a:t> </a:t>
            </a:r>
            <a:r>
              <a:rPr lang="fr-CA" sz="1200" dirty="0" err="1" smtClean="0">
                <a:solidFill>
                  <a:schemeClr val="tx1"/>
                </a:solidFill>
              </a:rPr>
              <a:t>hay</a:t>
            </a:r>
            <a:r>
              <a:rPr lang="fr-CA" sz="1200" dirty="0" smtClean="0">
                <a:solidFill>
                  <a:schemeClr val="tx1"/>
                </a:solidFill>
              </a:rPr>
              <a:t>?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597072" y="2124783"/>
            <a:ext cx="1440160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 smtClean="0">
                <a:solidFill>
                  <a:schemeClr val="tx1"/>
                </a:solidFill>
              </a:rPr>
              <a:t>How </a:t>
            </a:r>
            <a:r>
              <a:rPr lang="fr-CA" sz="1200" dirty="0" err="1" smtClean="0">
                <a:solidFill>
                  <a:schemeClr val="tx1"/>
                </a:solidFill>
              </a:rPr>
              <a:t>many</a:t>
            </a:r>
            <a:r>
              <a:rPr lang="fr-CA" sz="1200" dirty="0" smtClean="0">
                <a:solidFill>
                  <a:schemeClr val="tx1"/>
                </a:solidFill>
              </a:rPr>
              <a:t> bales/</a:t>
            </a:r>
            <a:r>
              <a:rPr lang="fr-CA" sz="1200" dirty="0" err="1" smtClean="0">
                <a:solidFill>
                  <a:schemeClr val="tx1"/>
                </a:solidFill>
              </a:rPr>
              <a:t>year</a:t>
            </a:r>
            <a:r>
              <a:rPr lang="fr-CA" sz="1200" dirty="0" smtClean="0">
                <a:solidFill>
                  <a:schemeClr val="tx1"/>
                </a:solidFill>
              </a:rPr>
              <a:t>?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084168" y="2201943"/>
            <a:ext cx="1440160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solidFill>
                  <a:schemeClr val="tx1"/>
                </a:solidFill>
              </a:rPr>
              <a:t>How </a:t>
            </a:r>
            <a:r>
              <a:rPr lang="fr-CA" sz="1200" dirty="0" err="1">
                <a:solidFill>
                  <a:schemeClr val="tx1"/>
                </a:solidFill>
              </a:rPr>
              <a:t>many</a:t>
            </a:r>
            <a:r>
              <a:rPr lang="fr-CA" sz="1200" dirty="0">
                <a:solidFill>
                  <a:schemeClr val="tx1"/>
                </a:solidFill>
              </a:rPr>
              <a:t> </a:t>
            </a:r>
            <a:r>
              <a:rPr lang="fr-CA" sz="1200" dirty="0" smtClean="0">
                <a:solidFill>
                  <a:schemeClr val="tx1"/>
                </a:solidFill>
              </a:rPr>
              <a:t>bales/</a:t>
            </a:r>
            <a:r>
              <a:rPr lang="fr-CA" sz="1200" dirty="0" err="1" smtClean="0">
                <a:solidFill>
                  <a:schemeClr val="tx1"/>
                </a:solidFill>
              </a:rPr>
              <a:t>year</a:t>
            </a:r>
            <a:r>
              <a:rPr lang="fr-CA" sz="1200" dirty="0" smtClean="0">
                <a:solidFill>
                  <a:schemeClr val="tx1"/>
                </a:solidFill>
              </a:rPr>
              <a:t>?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856886" y="3823097"/>
            <a:ext cx="1008112" cy="5040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 smtClean="0">
                <a:solidFill>
                  <a:schemeClr val="tx1"/>
                </a:solidFill>
              </a:rPr>
              <a:t>Round or Square?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3716229" y="3463662"/>
            <a:ext cx="1008112" cy="504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 smtClean="0">
                <a:solidFill>
                  <a:schemeClr val="tx1"/>
                </a:solidFill>
              </a:rPr>
              <a:t>Round or Square?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5825438" y="3463662"/>
            <a:ext cx="1008112" cy="504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 smtClean="0">
                <a:solidFill>
                  <a:schemeClr val="tx1"/>
                </a:solidFill>
              </a:rPr>
              <a:t>Round or Square?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7181599" y="3466542"/>
            <a:ext cx="1008112" cy="504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 smtClean="0">
                <a:solidFill>
                  <a:schemeClr val="tx1"/>
                </a:solidFill>
              </a:rPr>
              <a:t>Round or Square?</a:t>
            </a:r>
            <a:endParaRPr lang="fr-CA" sz="1200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/>
          <p:cNvCxnSpPr>
            <a:stCxn id="2" idx="2"/>
            <a:endCxn id="16" idx="3"/>
          </p:cNvCxnSpPr>
          <p:nvPr/>
        </p:nvCxnSpPr>
        <p:spPr>
          <a:xfrm flipH="1">
            <a:off x="3037232" y="2132856"/>
            <a:ext cx="1534768" cy="2439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>
            <a:stCxn id="2" idx="2"/>
          </p:cNvCxnSpPr>
          <p:nvPr/>
        </p:nvCxnSpPr>
        <p:spPr>
          <a:xfrm>
            <a:off x="4572000" y="2132856"/>
            <a:ext cx="1512168" cy="3211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16" idx="1"/>
            <a:endCxn id="107" idx="0"/>
          </p:cNvCxnSpPr>
          <p:nvPr/>
        </p:nvCxnSpPr>
        <p:spPr>
          <a:xfrm flipH="1">
            <a:off x="907541" y="2376811"/>
            <a:ext cx="689531" cy="329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6" idx="2"/>
            <a:endCxn id="20" idx="0"/>
          </p:cNvCxnSpPr>
          <p:nvPr/>
        </p:nvCxnSpPr>
        <p:spPr>
          <a:xfrm>
            <a:off x="2317152" y="2628839"/>
            <a:ext cx="1903133" cy="834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17" idx="2"/>
            <a:endCxn id="21" idx="0"/>
          </p:cNvCxnSpPr>
          <p:nvPr/>
        </p:nvCxnSpPr>
        <p:spPr>
          <a:xfrm flipH="1">
            <a:off x="6329494" y="2705999"/>
            <a:ext cx="474754" cy="757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17" idx="2"/>
            <a:endCxn id="22" idx="0"/>
          </p:cNvCxnSpPr>
          <p:nvPr/>
        </p:nvCxnSpPr>
        <p:spPr>
          <a:xfrm>
            <a:off x="6804248" y="2705999"/>
            <a:ext cx="881407" cy="7605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à coins arrondis 37"/>
          <p:cNvSpPr/>
          <p:nvPr/>
        </p:nvSpPr>
        <p:spPr>
          <a:xfrm>
            <a:off x="352830" y="4653136"/>
            <a:ext cx="1008112" cy="1800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b="1" dirty="0" smtClean="0">
                <a:solidFill>
                  <a:schemeClr val="tx1"/>
                </a:solidFill>
              </a:rPr>
              <a:t>INLINE WRAPPER MODEL:</a:t>
            </a:r>
          </a:p>
          <a:p>
            <a:endParaRPr lang="fr-CA" sz="1200" b="1" dirty="0" smtClean="0">
              <a:solidFill>
                <a:schemeClr val="tx1"/>
              </a:solidFill>
            </a:endParaRPr>
          </a:p>
          <a:p>
            <a:r>
              <a:rPr lang="fr-CA" sz="1200" dirty="0" smtClean="0">
                <a:solidFill>
                  <a:schemeClr val="tx1"/>
                </a:solidFill>
              </a:rPr>
              <a:t>NWS660</a:t>
            </a:r>
          </a:p>
          <a:p>
            <a:r>
              <a:rPr lang="fr-CA" sz="1200" dirty="0" smtClean="0">
                <a:solidFill>
                  <a:schemeClr val="tx1"/>
                </a:solidFill>
              </a:rPr>
              <a:t>IFX660</a:t>
            </a:r>
          </a:p>
          <a:p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3309446" y="4653136"/>
            <a:ext cx="1008112" cy="1800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b="1" dirty="0" smtClean="0">
                <a:solidFill>
                  <a:schemeClr val="tx1"/>
                </a:solidFill>
              </a:rPr>
              <a:t>SINGLE WRAPPER MODEL:</a:t>
            </a:r>
          </a:p>
          <a:p>
            <a:r>
              <a:rPr lang="fr-CA" sz="1200" dirty="0" smtClean="0">
                <a:solidFill>
                  <a:schemeClr val="tx1"/>
                </a:solidFill>
              </a:rPr>
              <a:t>RB200</a:t>
            </a:r>
            <a:endParaRPr lang="fr-CA" sz="1200" dirty="0">
              <a:solidFill>
                <a:schemeClr val="tx1"/>
              </a:solidFill>
            </a:endParaRPr>
          </a:p>
          <a:p>
            <a:r>
              <a:rPr lang="fr-CA" sz="1200" dirty="0" smtClean="0">
                <a:solidFill>
                  <a:schemeClr val="tx1"/>
                </a:solidFill>
              </a:rPr>
              <a:t>RB400</a:t>
            </a:r>
          </a:p>
          <a:p>
            <a:r>
              <a:rPr lang="fr-CA" sz="1200" dirty="0" smtClean="0">
                <a:solidFill>
                  <a:schemeClr val="tx1"/>
                </a:solidFill>
              </a:rPr>
              <a:t>RB500</a:t>
            </a:r>
          </a:p>
          <a:p>
            <a:r>
              <a:rPr lang="fr-CA" sz="1200" dirty="0" smtClean="0">
                <a:solidFill>
                  <a:schemeClr val="tx1"/>
                </a:solidFill>
              </a:rPr>
              <a:t>RB600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1655676" y="4653136"/>
            <a:ext cx="1008112" cy="1800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b="1" dirty="0">
                <a:solidFill>
                  <a:schemeClr val="tx1"/>
                </a:solidFill>
              </a:rPr>
              <a:t>INLINE WRAPPER MODEL</a:t>
            </a:r>
            <a:r>
              <a:rPr lang="fr-CA" sz="1200" b="1" dirty="0" smtClean="0">
                <a:solidFill>
                  <a:schemeClr val="tx1"/>
                </a:solidFill>
              </a:rPr>
              <a:t>:</a:t>
            </a:r>
          </a:p>
          <a:p>
            <a:endParaRPr lang="fr-CA" sz="1200" b="1" dirty="0">
              <a:solidFill>
                <a:schemeClr val="tx1"/>
              </a:solidFill>
            </a:endParaRPr>
          </a:p>
          <a:p>
            <a:r>
              <a:rPr lang="fr-CA" sz="1200" dirty="0" err="1" smtClean="0">
                <a:solidFill>
                  <a:schemeClr val="tx1"/>
                </a:solidFill>
              </a:rPr>
              <a:t>Hybrid</a:t>
            </a:r>
            <a:r>
              <a:rPr lang="fr-CA" sz="1200" dirty="0" smtClean="0">
                <a:solidFill>
                  <a:schemeClr val="tx1"/>
                </a:solidFill>
              </a:rPr>
              <a:t> X</a:t>
            </a:r>
          </a:p>
          <a:p>
            <a:r>
              <a:rPr lang="fr-CA" sz="1200" dirty="0" err="1" smtClean="0">
                <a:solidFill>
                  <a:schemeClr val="tx1"/>
                </a:solidFill>
              </a:rPr>
              <a:t>Evolution</a:t>
            </a:r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258230" y="2036917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err="1" smtClean="0"/>
              <a:t>Feeding</a:t>
            </a:r>
            <a:endParaRPr lang="fr-CA" sz="1100" dirty="0"/>
          </a:p>
        </p:txBody>
      </p:sp>
      <p:sp>
        <p:nvSpPr>
          <p:cNvPr id="48" name="ZoneTexte 47"/>
          <p:cNvSpPr txBox="1"/>
          <p:nvPr/>
        </p:nvSpPr>
        <p:spPr>
          <a:xfrm>
            <a:off x="5191445" y="2060848"/>
            <a:ext cx="1036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err="1" smtClean="0"/>
              <a:t>Retailing</a:t>
            </a:r>
            <a:endParaRPr lang="fr-CA" sz="1100" dirty="0"/>
          </a:p>
        </p:txBody>
      </p:sp>
      <p:sp>
        <p:nvSpPr>
          <p:cNvPr id="49" name="ZoneTexte 48"/>
          <p:cNvSpPr txBox="1"/>
          <p:nvPr/>
        </p:nvSpPr>
        <p:spPr>
          <a:xfrm>
            <a:off x="924094" y="2376811"/>
            <a:ext cx="605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&gt;500+</a:t>
            </a:r>
            <a:endParaRPr lang="fr-CA" sz="1100" dirty="0"/>
          </a:p>
        </p:txBody>
      </p:sp>
      <p:sp>
        <p:nvSpPr>
          <p:cNvPr id="51" name="ZoneTexte 50"/>
          <p:cNvSpPr txBox="1"/>
          <p:nvPr/>
        </p:nvSpPr>
        <p:spPr>
          <a:xfrm>
            <a:off x="2348644" y="2638421"/>
            <a:ext cx="630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&lt;500-</a:t>
            </a:r>
            <a:endParaRPr lang="fr-CA" sz="1100" dirty="0"/>
          </a:p>
        </p:txBody>
      </p:sp>
      <p:cxnSp>
        <p:nvCxnSpPr>
          <p:cNvPr id="30" name="Connecteur droit avec flèche 29"/>
          <p:cNvCxnSpPr>
            <a:stCxn id="18" idx="2"/>
            <a:endCxn id="38" idx="0"/>
          </p:cNvCxnSpPr>
          <p:nvPr/>
        </p:nvCxnSpPr>
        <p:spPr>
          <a:xfrm flipH="1">
            <a:off x="856886" y="4327153"/>
            <a:ext cx="504056" cy="32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8" idx="2"/>
            <a:endCxn id="47" idx="0"/>
          </p:cNvCxnSpPr>
          <p:nvPr/>
        </p:nvCxnSpPr>
        <p:spPr>
          <a:xfrm>
            <a:off x="1360942" y="4327153"/>
            <a:ext cx="798790" cy="32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827584" y="4382763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Round</a:t>
            </a:r>
            <a:endParaRPr lang="fr-CA" sz="1100" dirty="0"/>
          </a:p>
        </p:txBody>
      </p:sp>
      <p:sp>
        <p:nvSpPr>
          <p:cNvPr id="54" name="ZoneTexte 53"/>
          <p:cNvSpPr txBox="1"/>
          <p:nvPr/>
        </p:nvSpPr>
        <p:spPr>
          <a:xfrm>
            <a:off x="1518362" y="4382763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Square</a:t>
            </a:r>
            <a:endParaRPr lang="fr-CA" sz="1100" dirty="0"/>
          </a:p>
        </p:txBody>
      </p:sp>
      <p:sp>
        <p:nvSpPr>
          <p:cNvPr id="55" name="Rectangle à coins arrondis 54"/>
          <p:cNvSpPr/>
          <p:nvPr/>
        </p:nvSpPr>
        <p:spPr>
          <a:xfrm>
            <a:off x="5796136" y="4653136"/>
            <a:ext cx="1008112" cy="1800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b="1" dirty="0">
                <a:solidFill>
                  <a:schemeClr val="tx1"/>
                </a:solidFill>
              </a:rPr>
              <a:t>SINGLE WRAPPER MODEL:</a:t>
            </a:r>
          </a:p>
          <a:p>
            <a:endParaRPr lang="fr-CA" sz="1200" dirty="0" smtClean="0">
              <a:solidFill>
                <a:schemeClr val="tx1"/>
              </a:solidFill>
            </a:endParaRPr>
          </a:p>
          <a:p>
            <a:r>
              <a:rPr lang="fr-CA" sz="1200" dirty="0" smtClean="0">
                <a:solidFill>
                  <a:schemeClr val="tx1"/>
                </a:solidFill>
              </a:rPr>
              <a:t>RB580</a:t>
            </a:r>
          </a:p>
          <a:p>
            <a:r>
              <a:rPr lang="fr-CA" sz="1200" dirty="0" smtClean="0">
                <a:solidFill>
                  <a:schemeClr val="tx1"/>
                </a:solidFill>
              </a:rPr>
              <a:t>RB680</a:t>
            </a:r>
          </a:p>
          <a:p>
            <a:endParaRPr lang="fr-CA" sz="1200" dirty="0">
              <a:solidFill>
                <a:schemeClr val="tx1"/>
              </a:solidFill>
            </a:endParaRPr>
          </a:p>
        </p:txBody>
      </p:sp>
      <p:sp>
        <p:nvSpPr>
          <p:cNvPr id="56" name="Rectangle à coins arrondis 55"/>
          <p:cNvSpPr/>
          <p:nvPr/>
        </p:nvSpPr>
        <p:spPr>
          <a:xfrm>
            <a:off x="4572000" y="4670662"/>
            <a:ext cx="1008112" cy="1800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b="1" dirty="0">
                <a:solidFill>
                  <a:schemeClr val="tx1"/>
                </a:solidFill>
              </a:rPr>
              <a:t>SINGLE WRAPPER MODEL:</a:t>
            </a:r>
          </a:p>
          <a:p>
            <a:endParaRPr lang="fr-CA" sz="1200" dirty="0" smtClean="0">
              <a:solidFill>
                <a:schemeClr val="tx1"/>
              </a:solidFill>
            </a:endParaRPr>
          </a:p>
          <a:p>
            <a:r>
              <a:rPr lang="fr-CA" sz="1200" dirty="0" smtClean="0">
                <a:solidFill>
                  <a:schemeClr val="tx1"/>
                </a:solidFill>
              </a:rPr>
              <a:t>SB780</a:t>
            </a:r>
          </a:p>
          <a:p>
            <a:endParaRPr lang="fr-CA" sz="1200" dirty="0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36"/>
          <p:cNvCxnSpPr>
            <a:stCxn id="20" idx="2"/>
            <a:endCxn id="39" idx="0"/>
          </p:cNvCxnSpPr>
          <p:nvPr/>
        </p:nvCxnSpPr>
        <p:spPr>
          <a:xfrm flipH="1">
            <a:off x="3813502" y="3967718"/>
            <a:ext cx="406783" cy="685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>
            <a:stCxn id="20" idx="2"/>
            <a:endCxn id="56" idx="0"/>
          </p:cNvCxnSpPr>
          <p:nvPr/>
        </p:nvCxnSpPr>
        <p:spPr>
          <a:xfrm>
            <a:off x="4220285" y="3967718"/>
            <a:ext cx="855771" cy="702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2891488" y="4391526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Round</a:t>
            </a:r>
            <a:endParaRPr lang="fr-CA" sz="1100" dirty="0"/>
          </a:p>
        </p:txBody>
      </p:sp>
      <p:sp>
        <p:nvSpPr>
          <p:cNvPr id="61" name="ZoneTexte 60"/>
          <p:cNvSpPr txBox="1"/>
          <p:nvPr/>
        </p:nvSpPr>
        <p:spPr>
          <a:xfrm>
            <a:off x="3582266" y="4391526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Square</a:t>
            </a:r>
            <a:endParaRPr lang="fr-CA" sz="1100" dirty="0"/>
          </a:p>
        </p:txBody>
      </p:sp>
      <p:cxnSp>
        <p:nvCxnSpPr>
          <p:cNvPr id="63" name="Connecteur droit avec flèche 62"/>
          <p:cNvCxnSpPr>
            <a:stCxn id="21" idx="2"/>
            <a:endCxn id="56" idx="0"/>
          </p:cNvCxnSpPr>
          <p:nvPr/>
        </p:nvCxnSpPr>
        <p:spPr>
          <a:xfrm flipH="1">
            <a:off x="5076056" y="3967718"/>
            <a:ext cx="1253438" cy="702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21" idx="2"/>
            <a:endCxn id="55" idx="0"/>
          </p:cNvCxnSpPr>
          <p:nvPr/>
        </p:nvCxnSpPr>
        <p:spPr>
          <a:xfrm flipH="1">
            <a:off x="6300192" y="3967718"/>
            <a:ext cx="29302" cy="685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5331435" y="4391526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Square</a:t>
            </a:r>
            <a:endParaRPr lang="fr-CA" sz="1100" dirty="0"/>
          </a:p>
        </p:txBody>
      </p:sp>
      <p:sp>
        <p:nvSpPr>
          <p:cNvPr id="67" name="ZoneTexte 66"/>
          <p:cNvSpPr txBox="1"/>
          <p:nvPr/>
        </p:nvSpPr>
        <p:spPr>
          <a:xfrm>
            <a:off x="6087519" y="4391526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Round</a:t>
            </a:r>
            <a:endParaRPr lang="fr-CA" sz="1100" dirty="0"/>
          </a:p>
        </p:txBody>
      </p:sp>
      <p:cxnSp>
        <p:nvCxnSpPr>
          <p:cNvPr id="69" name="Connecteur en angle 68"/>
          <p:cNvCxnSpPr>
            <a:stCxn id="22" idx="2"/>
            <a:endCxn id="39" idx="2"/>
          </p:cNvCxnSpPr>
          <p:nvPr/>
        </p:nvCxnSpPr>
        <p:spPr>
          <a:xfrm rot="5400000">
            <a:off x="4508210" y="3275891"/>
            <a:ext cx="2482738" cy="3872153"/>
          </a:xfrm>
          <a:prstGeom prst="bentConnector3">
            <a:avLst>
              <a:gd name="adj1" fmla="val 10920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en angle 70"/>
          <p:cNvCxnSpPr>
            <a:stCxn id="22" idx="1"/>
            <a:endCxn id="56" idx="2"/>
          </p:cNvCxnSpPr>
          <p:nvPr/>
        </p:nvCxnSpPr>
        <p:spPr>
          <a:xfrm rot="10800000" flipV="1">
            <a:off x="5076057" y="3718570"/>
            <a:ext cx="2105543" cy="2752292"/>
          </a:xfrm>
          <a:prstGeom prst="bentConnector4">
            <a:avLst>
              <a:gd name="adj1" fmla="val 4420"/>
              <a:gd name="adj2" fmla="val 10512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7445618" y="5445224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Round</a:t>
            </a:r>
            <a:endParaRPr lang="fr-CA" sz="1100" dirty="0"/>
          </a:p>
        </p:txBody>
      </p:sp>
      <p:sp>
        <p:nvSpPr>
          <p:cNvPr id="79" name="ZoneTexte 78"/>
          <p:cNvSpPr txBox="1"/>
          <p:nvPr/>
        </p:nvSpPr>
        <p:spPr>
          <a:xfrm>
            <a:off x="6833550" y="4609658"/>
            <a:ext cx="798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Square</a:t>
            </a:r>
            <a:endParaRPr lang="fr-CA" sz="1100" dirty="0"/>
          </a:p>
        </p:txBody>
      </p:sp>
      <p:sp>
        <p:nvSpPr>
          <p:cNvPr id="98" name="ZoneTexte 97"/>
          <p:cNvSpPr txBox="1"/>
          <p:nvPr/>
        </p:nvSpPr>
        <p:spPr>
          <a:xfrm>
            <a:off x="6317334" y="3008702"/>
            <a:ext cx="605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&gt;500+</a:t>
            </a:r>
            <a:endParaRPr lang="fr-CA" sz="1100" dirty="0"/>
          </a:p>
        </p:txBody>
      </p:sp>
      <p:sp>
        <p:nvSpPr>
          <p:cNvPr id="99" name="ZoneTexte 98"/>
          <p:cNvSpPr txBox="1"/>
          <p:nvPr/>
        </p:nvSpPr>
        <p:spPr>
          <a:xfrm>
            <a:off x="7020272" y="3008702"/>
            <a:ext cx="630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&lt;500-</a:t>
            </a:r>
            <a:endParaRPr lang="fr-CA" sz="1100" dirty="0"/>
          </a:p>
        </p:txBody>
      </p:sp>
      <p:sp>
        <p:nvSpPr>
          <p:cNvPr id="107" name="Rectangle à coins arrondis 106"/>
          <p:cNvSpPr/>
          <p:nvPr/>
        </p:nvSpPr>
        <p:spPr>
          <a:xfrm>
            <a:off x="352830" y="2705999"/>
            <a:ext cx="1109422" cy="50405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 err="1" smtClean="0">
                <a:solidFill>
                  <a:schemeClr val="tx1"/>
                </a:solidFill>
              </a:rPr>
              <a:t>Enough</a:t>
            </a:r>
            <a:r>
              <a:rPr lang="fr-CA" sz="1200" dirty="0" smtClean="0">
                <a:solidFill>
                  <a:schemeClr val="tx1"/>
                </a:solidFill>
              </a:rPr>
              <a:t> </a:t>
            </a:r>
            <a:r>
              <a:rPr lang="fr-CA" sz="1200" dirty="0" err="1" smtClean="0">
                <a:solidFill>
                  <a:schemeClr val="tx1"/>
                </a:solidFill>
              </a:rPr>
              <a:t>storage</a:t>
            </a:r>
            <a:r>
              <a:rPr lang="fr-CA" sz="1200" dirty="0" smtClean="0">
                <a:solidFill>
                  <a:schemeClr val="tx1"/>
                </a:solidFill>
              </a:rPr>
              <a:t> </a:t>
            </a:r>
            <a:r>
              <a:rPr lang="fr-CA" sz="1200" dirty="0" err="1" smtClean="0">
                <a:solidFill>
                  <a:schemeClr val="tx1"/>
                </a:solidFill>
              </a:rPr>
              <a:t>space</a:t>
            </a:r>
            <a:r>
              <a:rPr lang="fr-CA" sz="1200" dirty="0" smtClean="0">
                <a:solidFill>
                  <a:schemeClr val="tx1"/>
                </a:solidFill>
              </a:rPr>
              <a:t>?</a:t>
            </a:r>
            <a:endParaRPr lang="fr-CA" sz="1200" dirty="0">
              <a:solidFill>
                <a:schemeClr val="tx1"/>
              </a:solidFill>
            </a:endParaRPr>
          </a:p>
        </p:txBody>
      </p:sp>
      <p:cxnSp>
        <p:nvCxnSpPr>
          <p:cNvPr id="134" name="Connecteur droit avec flèche 133"/>
          <p:cNvCxnSpPr>
            <a:stCxn id="107" idx="2"/>
          </p:cNvCxnSpPr>
          <p:nvPr/>
        </p:nvCxnSpPr>
        <p:spPr>
          <a:xfrm>
            <a:off x="907541" y="3210055"/>
            <a:ext cx="487845" cy="613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en angle 135"/>
          <p:cNvCxnSpPr>
            <a:stCxn id="107" idx="3"/>
            <a:endCxn id="21" idx="0"/>
          </p:cNvCxnSpPr>
          <p:nvPr/>
        </p:nvCxnSpPr>
        <p:spPr>
          <a:xfrm>
            <a:off x="1462252" y="2958027"/>
            <a:ext cx="4867242" cy="505635"/>
          </a:xfrm>
          <a:prstGeom prst="bentConnector2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ZoneTexte 143"/>
          <p:cNvSpPr txBox="1"/>
          <p:nvPr/>
        </p:nvSpPr>
        <p:spPr>
          <a:xfrm>
            <a:off x="1070454" y="3270312"/>
            <a:ext cx="441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err="1" smtClean="0"/>
              <a:t>Yes</a:t>
            </a:r>
            <a:endParaRPr lang="fr-CA" sz="1100" dirty="0"/>
          </a:p>
        </p:txBody>
      </p:sp>
      <p:sp>
        <p:nvSpPr>
          <p:cNvPr id="145" name="ZoneTexte 144"/>
          <p:cNvSpPr txBox="1"/>
          <p:nvPr/>
        </p:nvSpPr>
        <p:spPr>
          <a:xfrm>
            <a:off x="1597072" y="2915445"/>
            <a:ext cx="382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No</a:t>
            </a:r>
            <a:endParaRPr lang="fr-CA" sz="1100" dirty="0"/>
          </a:p>
        </p:txBody>
      </p:sp>
    </p:spTree>
    <p:extLst>
      <p:ext uri="{BB962C8B-B14F-4D97-AF65-F5344CB8AC3E}">
        <p14:creationId xmlns:p14="http://schemas.microsoft.com/office/powerpoint/2010/main" val="37388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356992"/>
            <a:ext cx="9144000" cy="4320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wraptor pics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8892480" y="692696"/>
            <a:ext cx="251520" cy="61653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0" y="692696"/>
            <a:ext cx="9144000" cy="144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0" y="764704"/>
            <a:ext cx="251520" cy="60932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4499992" y="836712"/>
            <a:ext cx="144016" cy="56166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3429000"/>
            <a:ext cx="9144000" cy="3463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>
                <a:solidFill>
                  <a:schemeClr val="bg2">
                    <a:lumMod val="25000"/>
                  </a:schemeClr>
                </a:solidFill>
              </a:rPr>
              <a:t>WRAPTOR COMBO SYSTEM COST EFFECTIVE SOLUTIONS BY ANDERSON</a:t>
            </a:r>
            <a:endParaRPr lang="fr-C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wrapt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2699792" y="1155626"/>
            <a:ext cx="48245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COMBO SYSTEM WRAP 14 BALES IN 4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REMOTE CONTROL STEERING WRAPPER AND TRAILER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ONE MAN ONE TRACTOR OPERATION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ONE TRACTOR ONE WRAPPER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13 HP HONDA MOTOR, ALT. &amp; REMOTE 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REMOTE CONTROLLED STEERING (WRAPPER &amp; TRAILER) 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TRAILER CAPACITY (WET OR DRY BALES):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14 X 4’ BALES OR 10 X 5’ BALES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HYDRAULIC  BALE PUSHER ON TRAILER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4 X 30” ALUMINUM STRETCHERS</a:t>
            </a:r>
          </a:p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6660232" y="1340768"/>
            <a:ext cx="236673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1400" dirty="0" smtClean="0"/>
              <a:t>STEERABLE AXLE ON TRAILER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TILTING TRAILER TONGUE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BALE GUIDE ROLLERS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HYDRAULIC TAILGATE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TOWS LIKE A TRAILER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HYDRAULIC LEVELING JACK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BALE ALIGNER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CAMERA</a:t>
            </a:r>
          </a:p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74178" y="2492896"/>
            <a:ext cx="5328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STANDARD FEATURES BALE CARRIERS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FOR WET </a:t>
            </a:r>
            <a:r>
              <a:rPr lang="en-CA" dirty="0"/>
              <a:t>OR DRY </a:t>
            </a:r>
            <a:r>
              <a:rPr lang="en-CA" dirty="0" smtClean="0"/>
              <a:t>BALES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SELF </a:t>
            </a:r>
            <a:r>
              <a:rPr lang="en-CA" dirty="0"/>
              <a:t>LOADING ARM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HYDRAULIC BALE PUSHER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HIGH FLOTATION TIRES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HYDRAULIC DUMPING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FULL LOAD INDICATOR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ROAD LIGHTS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HEAVY </a:t>
            </a:r>
            <a:r>
              <a:rPr lang="en-CA" dirty="0" smtClean="0"/>
              <a:t>DUTY BUILT</a:t>
            </a:r>
            <a:endParaRPr lang="en-CA" dirty="0"/>
          </a:p>
        </p:txBody>
      </p:sp>
      <p:sp>
        <p:nvSpPr>
          <p:cNvPr id="6" name="ZoneTexte 5"/>
          <p:cNvSpPr txBox="1"/>
          <p:nvPr/>
        </p:nvSpPr>
        <p:spPr>
          <a:xfrm>
            <a:off x="1144946" y="1052736"/>
            <a:ext cx="738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/>
              <a:t>Anderson  has a </a:t>
            </a:r>
            <a:r>
              <a:rPr lang="fr-CA" b="1" dirty="0" err="1" smtClean="0"/>
              <a:t>complete</a:t>
            </a:r>
            <a:r>
              <a:rPr lang="fr-CA" b="1" dirty="0" smtClean="0"/>
              <a:t> line of INLINE bale CARRIERS  for large and </a:t>
            </a:r>
            <a:r>
              <a:rPr lang="fr-CA" b="1" dirty="0" err="1" smtClean="0"/>
              <a:t>small</a:t>
            </a:r>
            <a:r>
              <a:rPr lang="fr-CA" b="1" dirty="0" smtClean="0"/>
              <a:t> </a:t>
            </a:r>
            <a:r>
              <a:rPr lang="fr-CA" b="1" dirty="0" err="1" smtClean="0"/>
              <a:t>operations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33850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56517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36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23728" y="1613700"/>
            <a:ext cx="6768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STANDARD FEATURES ON ALL SINGLE BALE WRAPPERS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COMPACT &amp; EASY TO TOW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BALE COUNTER: DAY/YEAR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BALE GUIDE ROLLERS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SIMPLE TO OPERATE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EASY FILM LOADER</a:t>
            </a:r>
          </a:p>
          <a:p>
            <a:endParaRPr lang="fr-CA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4"/>
          <a:stretch/>
        </p:blipFill>
        <p:spPr bwMode="auto">
          <a:xfrm>
            <a:off x="0" y="3645025"/>
            <a:ext cx="9143999" cy="29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3916" y="836712"/>
            <a:ext cx="738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/>
              <a:t>Anderson  </a:t>
            </a:r>
            <a:r>
              <a:rPr lang="fr-CA" b="1" dirty="0" smtClean="0"/>
              <a:t>has a </a:t>
            </a:r>
            <a:r>
              <a:rPr lang="fr-CA" b="1" dirty="0" err="1" smtClean="0"/>
              <a:t>complete</a:t>
            </a:r>
            <a:r>
              <a:rPr lang="fr-CA" b="1" dirty="0" smtClean="0"/>
              <a:t> line of single bale </a:t>
            </a:r>
            <a:r>
              <a:rPr lang="fr-CA" b="1" dirty="0" err="1" smtClean="0"/>
              <a:t>wrappers</a:t>
            </a:r>
            <a:r>
              <a:rPr lang="fr-CA" b="1" dirty="0" smtClean="0"/>
              <a:t> for large and </a:t>
            </a:r>
            <a:r>
              <a:rPr lang="fr-CA" b="1" dirty="0" err="1" smtClean="0"/>
              <a:t>small</a:t>
            </a:r>
            <a:r>
              <a:rPr lang="fr-CA" b="1" dirty="0" smtClean="0"/>
              <a:t> </a:t>
            </a:r>
            <a:r>
              <a:rPr lang="fr-CA" b="1" dirty="0" err="1" smtClean="0"/>
              <a:t>operations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34550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cover bale mov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35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trb1000,1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3207731" y="980728"/>
            <a:ext cx="503163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CAPACITY (WET OR DRY BALES):</a:t>
            </a:r>
          </a:p>
          <a:p>
            <a:pPr lvl="3">
              <a:buFont typeface="Arial" pitchFamily="34" charset="0"/>
              <a:buChar char="•"/>
            </a:pPr>
            <a:r>
              <a:rPr lang="en-CA" sz="1400" dirty="0" smtClean="0"/>
              <a:t>TRB 1000: 10 X 4’ BALES, 8 X 5’ BALES</a:t>
            </a:r>
          </a:p>
          <a:p>
            <a:pPr lvl="3">
              <a:buFont typeface="Arial" pitchFamily="34" charset="0"/>
              <a:buChar char="•"/>
            </a:pPr>
            <a:r>
              <a:rPr lang="en-CA" sz="1400" dirty="0" smtClean="0"/>
              <a:t>TRB 1400: 14 X 4’ BALES, 12 X 5 ‘ BALES</a:t>
            </a:r>
          </a:p>
          <a:p>
            <a:pPr lvl="3">
              <a:buFont typeface="Arial" pitchFamily="34" charset="0"/>
              <a:buChar char="•"/>
            </a:pPr>
            <a:endParaRPr lang="en-CA" sz="1400" dirty="0"/>
          </a:p>
          <a:p>
            <a:pPr lvl="3"/>
            <a:r>
              <a:rPr lang="en-CA" sz="1400" dirty="0"/>
              <a:t>ELECTRIC BRAKES OPTIONAL</a:t>
            </a:r>
          </a:p>
          <a:p>
            <a:pPr lvl="3"/>
            <a:r>
              <a:rPr lang="en-CA" sz="1400" dirty="0" smtClean="0"/>
              <a:t>WILL PICK UP TO 50 BALES AN HOUR (TRB1000)</a:t>
            </a:r>
          </a:p>
          <a:p>
            <a:pPr lvl="3"/>
            <a:r>
              <a:rPr lang="en-CA" sz="1400" dirty="0"/>
              <a:t>WILL PICK UP TO </a:t>
            </a:r>
            <a:r>
              <a:rPr lang="en-CA" sz="1400" dirty="0" smtClean="0"/>
              <a:t>65 </a:t>
            </a:r>
            <a:r>
              <a:rPr lang="en-CA" sz="1400" dirty="0"/>
              <a:t>BALES AN HOUR (</a:t>
            </a:r>
            <a:r>
              <a:rPr lang="en-CA" sz="1400" dirty="0" smtClean="0"/>
              <a:t>TRB1400</a:t>
            </a:r>
          </a:p>
          <a:p>
            <a:pPr lvl="3"/>
            <a:r>
              <a:rPr lang="en-CA" sz="1400" dirty="0" smtClean="0"/>
              <a:t>LOADING CAPACITY 1000 = 20 000LBS</a:t>
            </a:r>
          </a:p>
          <a:p>
            <a:pPr lvl="3"/>
            <a:r>
              <a:rPr lang="en-CA" sz="1400" dirty="0" smtClean="0"/>
              <a:t>LOADING CAPACITY 1400 = 30 000LBS</a:t>
            </a:r>
          </a:p>
          <a:p>
            <a:pPr lvl="3"/>
            <a:endParaRPr lang="en-CA" sz="14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3568" r="894" b="14452"/>
          <a:stretch/>
        </p:blipFill>
        <p:spPr>
          <a:xfrm>
            <a:off x="539553" y="3257841"/>
            <a:ext cx="7108838" cy="3341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trb 2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7452320" y="1556792"/>
            <a:ext cx="1440160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542756" y="1988840"/>
            <a:ext cx="6909564" cy="4320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1556792"/>
            <a:ext cx="463267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CAPACITY (WET OR DRY BALES): </a:t>
            </a:r>
            <a:r>
              <a:rPr lang="en-CA" sz="1400" dirty="0"/>
              <a:t>2</a:t>
            </a:r>
            <a:r>
              <a:rPr lang="en-CA" sz="1400" dirty="0" smtClean="0"/>
              <a:t>0 X 4’ BALES, 17 X 5’ BALES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TELESCOPIC SELF LOADING ARM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/>
              <a:t>ELECTRIC BRAKES OPTIONAL</a:t>
            </a:r>
          </a:p>
          <a:p>
            <a:pPr>
              <a:buFont typeface="Arial" pitchFamily="34" charset="0"/>
              <a:buChar char="•"/>
            </a:pPr>
            <a:endParaRPr lang="en-CA" sz="1400" dirty="0" smtClean="0"/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WILL MOVE UP TO 75 BALES /HOUR (SEE CHART)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LOADING CAPACITY 29 000 LBS</a:t>
            </a:r>
          </a:p>
          <a:p>
            <a:pPr>
              <a:buFont typeface="Arial" pitchFamily="34" charset="0"/>
              <a:buChar char="•"/>
            </a:pPr>
            <a:endParaRPr lang="en-CA" sz="1400" dirty="0" smtClean="0"/>
          </a:p>
          <a:p>
            <a:pPr>
              <a:buFont typeface="Arial" pitchFamily="34" charset="0"/>
              <a:buChar char="•"/>
            </a:pPr>
            <a:endParaRPr lang="en-CA" sz="14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16463" r="18499" b="30966"/>
          <a:stretch/>
        </p:blipFill>
        <p:spPr>
          <a:xfrm>
            <a:off x="542756" y="3212976"/>
            <a:ext cx="6322730" cy="334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tsr 3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39552" y="1628800"/>
            <a:ext cx="83529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CAPACITY (WET OR DRY BALES): 19 X 3’ X 3’, 14 X 3’ X 4’, 14 X 4’ X 4’ BALES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CISOR TABLE FOR RECEIVING THE FIRST BALE ON THE PLATFORM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ELECTRIC BRAKES OPTIONAL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WILL MOVE UP TO 75 BALES /HOURS (SEE CHART)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LOADING CAPACITY 26 350 LBS</a:t>
            </a:r>
          </a:p>
          <a:p>
            <a:pPr>
              <a:buFont typeface="Arial" pitchFamily="34" charset="0"/>
              <a:buChar char="•"/>
            </a:pPr>
            <a:endParaRPr lang="en-CA" sz="1200" dirty="0"/>
          </a:p>
          <a:p>
            <a:pPr>
              <a:buFont typeface="Arial" pitchFamily="34" charset="0"/>
              <a:buChar char="•"/>
            </a:pPr>
            <a:endParaRPr lang="en-CA" sz="1200" dirty="0" smtClean="0"/>
          </a:p>
          <a:p>
            <a:pPr>
              <a:buFont typeface="Arial" pitchFamily="34" charset="0"/>
              <a:buChar char="•"/>
            </a:pPr>
            <a:endParaRPr lang="en-CA" sz="1200" dirty="0"/>
          </a:p>
          <a:p>
            <a:pPr>
              <a:buFont typeface="Arial" pitchFamily="34" charset="0"/>
              <a:buChar char="•"/>
            </a:pPr>
            <a:endParaRPr lang="en-CA" sz="1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95536" y="2996952"/>
            <a:ext cx="7128792" cy="3456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20173"/>
          <a:stretch/>
        </p:blipFill>
        <p:spPr>
          <a:xfrm>
            <a:off x="0" y="3278186"/>
            <a:ext cx="7231629" cy="3258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568" y="105273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BALE BLOWER</a:t>
            </a:r>
            <a:endParaRPr lang="fr-CA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56544" y="1377504"/>
            <a:ext cx="298745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FOR STRAW BEDDING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FOR FEEDING HAY AND BALEAGE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FOR ROUND AND SQUARE BALES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MODELS AVAILABLE FOR 4’ AND 5’ BALES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LOADING TAIL GATE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DISTRIBUTION OVER 52’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ORIENTABLE CHUTE 270 DEGREES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LARGE DIAMETER ROTOR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HIGHLY RESISTANT CHAIN CONVEYOR</a:t>
            </a:r>
          </a:p>
          <a:p>
            <a:pPr>
              <a:buFont typeface="Arial" pitchFamily="34" charset="0"/>
              <a:buChar char="•"/>
            </a:pPr>
            <a:endParaRPr lang="en-CA" sz="1400" dirty="0" smtClean="0"/>
          </a:p>
          <a:p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" y="2492896"/>
            <a:ext cx="6048672" cy="34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4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7948" y="98072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BALE UNROLLER</a:t>
            </a:r>
            <a:endParaRPr lang="fr-CA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96952"/>
            <a:ext cx="6200894" cy="35635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31772" y="1052736"/>
            <a:ext cx="299661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/>
              <a:t>FOR STRAW BEDDING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/>
              <a:t>FOR FEEDING HAY AND BALEAGE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FOR ROUND  BALES ONLY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BEDDING DEVICE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DISTRIBUTION OVER 32’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ROTATING TABLE 180 DEGREES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/>
              <a:t>HYDRAULIC LOADING ARM</a:t>
            </a:r>
          </a:p>
          <a:p>
            <a:endParaRPr lang="en-CA" sz="1400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60409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grabb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355976" y="1484784"/>
            <a:ext cx="100811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dirty="0" smtClean="0"/>
              <a:t>4000 MODEL</a:t>
            </a:r>
            <a:endParaRPr lang="fr-CA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4139952" y="1628800"/>
            <a:ext cx="1944216" cy="101566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200" dirty="0" smtClean="0"/>
              <a:t>4000 MODEL</a:t>
            </a:r>
          </a:p>
          <a:p>
            <a:r>
              <a:rPr lang="en-CA" sz="1200" dirty="0" smtClean="0"/>
              <a:t>ROUND BALES</a:t>
            </a:r>
          </a:p>
          <a:p>
            <a:r>
              <a:rPr lang="en-CA" sz="1200" dirty="0" smtClean="0"/>
              <a:t>2 CYLINDERS</a:t>
            </a:r>
          </a:p>
          <a:p>
            <a:r>
              <a:rPr lang="en-CA" sz="1200" dirty="0" smtClean="0"/>
              <a:t>UP TO 60” BALES</a:t>
            </a:r>
          </a:p>
          <a:p>
            <a:r>
              <a:rPr lang="en-CA" sz="1200" dirty="0" smtClean="0"/>
              <a:t>WEIGHT: 420 LBS.       </a:t>
            </a:r>
            <a:endParaRPr lang="fr-CA" sz="1200" dirty="0"/>
          </a:p>
        </p:txBody>
      </p:sp>
      <p:sp>
        <p:nvSpPr>
          <p:cNvPr id="9" name="Rectangle 8"/>
          <p:cNvSpPr/>
          <p:nvPr/>
        </p:nvSpPr>
        <p:spPr>
          <a:xfrm>
            <a:off x="10044608" y="19168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4139952" y="3212976"/>
            <a:ext cx="1944216" cy="101566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200" dirty="0" smtClean="0"/>
              <a:t>5000 MODEL</a:t>
            </a:r>
          </a:p>
          <a:p>
            <a:r>
              <a:rPr lang="en-CA" sz="1200" dirty="0" smtClean="0"/>
              <a:t>ROUND BALES</a:t>
            </a:r>
          </a:p>
          <a:p>
            <a:r>
              <a:rPr lang="en-CA" sz="1200" dirty="0" smtClean="0"/>
              <a:t>1 CYLINDER (CENTER)</a:t>
            </a:r>
          </a:p>
          <a:p>
            <a:r>
              <a:rPr lang="en-CA" sz="1200" dirty="0" smtClean="0"/>
              <a:t>UP TO 63” BALES</a:t>
            </a:r>
          </a:p>
          <a:p>
            <a:r>
              <a:rPr lang="en-CA" sz="1200" dirty="0" smtClean="0"/>
              <a:t>WEIGHT: 460 LBS.       </a:t>
            </a:r>
            <a:endParaRPr lang="fr-CA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139952" y="4725144"/>
            <a:ext cx="1944216" cy="101566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200" dirty="0" smtClean="0"/>
              <a:t>6000 MODEL</a:t>
            </a:r>
          </a:p>
          <a:p>
            <a:r>
              <a:rPr lang="en-CA" sz="1200" dirty="0" smtClean="0"/>
              <a:t>ROUND &amp; SQUARE BALES</a:t>
            </a:r>
          </a:p>
          <a:p>
            <a:r>
              <a:rPr lang="en-CA" sz="1200" dirty="0" smtClean="0"/>
              <a:t>2 CYLINDERS</a:t>
            </a:r>
          </a:p>
          <a:p>
            <a:r>
              <a:rPr lang="en-CA" sz="1200" dirty="0" smtClean="0"/>
              <a:t>UP TO 84” BALES</a:t>
            </a:r>
          </a:p>
          <a:p>
            <a:r>
              <a:rPr lang="en-CA" sz="1200" dirty="0" smtClean="0"/>
              <a:t>WEIGHT: 470 LBS.       </a:t>
            </a:r>
            <a:endParaRPr lang="fr-CA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ocuments\Marketing\FLIP CHART\FLIP CHART 2012\FLIP CHART AGRICOLE ANGLAIS\final version\flip chart ang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"/>
          <a:stretch/>
        </p:blipFill>
        <p:spPr>
          <a:xfrm>
            <a:off x="1456177" y="2708920"/>
            <a:ext cx="6231641" cy="38773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68" y="929647"/>
            <a:ext cx="30243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BALE WRAPPER 3 POINT HITCH </a:t>
            </a:r>
          </a:p>
          <a:p>
            <a:endParaRPr lang="fr-CA" sz="1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CA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RB200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27984" y="836712"/>
            <a:ext cx="40324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r>
              <a:rPr lang="en-CA" sz="1400" dirty="0" smtClean="0"/>
              <a:t>MANUALLY OPERATED</a:t>
            </a:r>
          </a:p>
          <a:p>
            <a:r>
              <a:rPr lang="en-CA" sz="1400" dirty="0" smtClean="0"/>
              <a:t>30 BALES/ HOUR</a:t>
            </a:r>
          </a:p>
          <a:p>
            <a:r>
              <a:rPr lang="en-CA" sz="1400" dirty="0" smtClean="0"/>
              <a:t>WILL SIZE BALES UP TO 5’ 6’’ FEET BALES</a:t>
            </a:r>
          </a:p>
          <a:p>
            <a:r>
              <a:rPr lang="en-CA" sz="1400" dirty="0" smtClean="0"/>
              <a:t>STURDIEST 3 POINT HITCH SYSTEM</a:t>
            </a:r>
          </a:p>
          <a:p>
            <a:r>
              <a:rPr lang="en-CA" sz="1400" dirty="0" smtClean="0"/>
              <a:t>TURNTABLE WITH BELT FOR EVENLY WRAPPED BALES</a:t>
            </a:r>
          </a:p>
          <a:p>
            <a:r>
              <a:rPr lang="en-CA" sz="1400" dirty="0" smtClean="0"/>
              <a:t>FILM CUTTING SYSTEM</a:t>
            </a:r>
          </a:p>
          <a:p>
            <a:endParaRPr lang="en-CA" sz="1400" dirty="0" smtClean="0"/>
          </a:p>
          <a:p>
            <a:endParaRPr lang="en-CA" b="1" u="sng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CA" sz="1400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9737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 descr="rb400,500,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20072" y="1268760"/>
            <a:ext cx="3923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 </a:t>
            </a:r>
          </a:p>
          <a:p>
            <a:r>
              <a:rPr lang="en-CA" dirty="0" smtClean="0"/>
              <a:t>COMPLETELY MANUAL (MODEL 400)</a:t>
            </a:r>
          </a:p>
          <a:p>
            <a:r>
              <a:rPr lang="en-CA" dirty="0" smtClean="0"/>
              <a:t>MECHANICAL CUT AND HOLD (MODEL 500-600)</a:t>
            </a:r>
          </a:p>
          <a:p>
            <a:r>
              <a:rPr lang="en-CA" dirty="0" smtClean="0"/>
              <a:t>AUTOMATED REMOTE CONTROLLED (MODEL 600)</a:t>
            </a:r>
          </a:p>
          <a:p>
            <a:r>
              <a:rPr lang="en-CA" dirty="0" smtClean="0"/>
              <a:t>AVAILABLE 13 HP POWER PACK ON (MODEL 600E)</a:t>
            </a:r>
          </a:p>
          <a:p>
            <a:endParaRPr lang="fr-CA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4653136"/>
            <a:ext cx="5544616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rb5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87517"/>
          </a:xfrm>
        </p:spPr>
      </p:pic>
      <p:sp>
        <p:nvSpPr>
          <p:cNvPr id="5" name="ZoneTexte 4"/>
          <p:cNvSpPr txBox="1"/>
          <p:nvPr/>
        </p:nvSpPr>
        <p:spPr>
          <a:xfrm>
            <a:off x="3203848" y="1196752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PULLED BEHIND TYPE MACHINE TO FOLLOW BALER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MANUALLY OPERATED MACHINE 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MECHANICAL CUT AND HOLD SYSTEM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HIGH GROUND CLEARANCE WITH FLOATATION TIRES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SELF-LOADING ARM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solidFill>
                  <a:srgbClr val="C00000"/>
                </a:solidFill>
              </a:rPr>
              <a:t>3 POSITION SSSSSS? </a:t>
            </a:r>
            <a:r>
              <a:rPr lang="en-CA" dirty="0" smtClean="0"/>
              <a:t>BALE DUMPER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HEAVY DUTY BUILT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rb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7517"/>
          </a:xfrm>
        </p:spPr>
      </p:pic>
      <p:sp>
        <p:nvSpPr>
          <p:cNvPr id="5" name="ZoneTexte 4"/>
          <p:cNvSpPr txBox="1"/>
          <p:nvPr/>
        </p:nvSpPr>
        <p:spPr>
          <a:xfrm>
            <a:off x="3131840" y="759701"/>
            <a:ext cx="57606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STATIONNARY WRAPPING SYSTEM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REMOTE CONTROLED AUTOMATIC WRAPPING PROCESS 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HYDRAULIC CUT &amp; HOLD SYSTEM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HIGH GROUND CLEARANCE WITH FLOATATION TIRES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SELF CONTAINED UNIT WITH 13 HP POWER PACK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FRONT AND REAR STABILIZERS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CHOICE OF ROLL OFF BALE RECEIVER SYSTEM OR 3 POSITION BALE DUMPER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CHOICE OF 1 OR 2 STRETCHERS</a:t>
            </a:r>
          </a:p>
          <a:p>
            <a:pPr>
              <a:buFont typeface="Arial" pitchFamily="34" charset="0"/>
              <a:buChar char="•"/>
            </a:pPr>
            <a:r>
              <a:rPr lang="en-CA" sz="1500" dirty="0" smtClean="0"/>
              <a:t>SIDE AND REAR LOADING POSITION</a:t>
            </a:r>
          </a:p>
          <a:p>
            <a:pPr>
              <a:buFont typeface="Arial" pitchFamily="34" charset="0"/>
              <a:buChar char="•"/>
            </a:pPr>
            <a:endParaRPr lang="en-CA" sz="1600" dirty="0"/>
          </a:p>
          <a:p>
            <a:pPr>
              <a:buFont typeface="Arial" pitchFamily="34" charset="0"/>
              <a:buChar char="•"/>
            </a:pPr>
            <a:endParaRPr lang="en-CA" sz="1600" dirty="0" smtClean="0"/>
          </a:p>
          <a:p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6804248" y="2636912"/>
            <a:ext cx="2088232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29000"/>
            <a:ext cx="5632624" cy="3168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3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normanr\Desktop\pics2\IMG_708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9362" t="12134" r="7049" b="13166"/>
          <a:stretch/>
        </p:blipFill>
        <p:spPr bwMode="auto">
          <a:xfrm>
            <a:off x="0" y="3068960"/>
            <a:ext cx="5193860" cy="347926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43608" y="1166562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rgbClr val="C00000"/>
                </a:solidFill>
              </a:rPr>
              <a:t>780SB</a:t>
            </a:r>
            <a:endParaRPr lang="fr-CA" sz="3200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43608" y="995781"/>
            <a:ext cx="3315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Hybrid single bale wrapper/round and square bale</a:t>
            </a:r>
            <a:endParaRPr lang="fr-CA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5436096" y="980728"/>
            <a:ext cx="381642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STATIONNARY WRAPPING SYSTEM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REMOTE CONTROLED AUTOMATIC WRAPPING PROCESS 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HYDRAULIC CUT &amp; HOLD SYSTEM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SELF CONTAINED UNIT WITH 13 HP POWER PACK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FRONT AND REAR STABILIZERS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BALE RECEIVER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CHOICE OF 1 OR 2 STRETCHERS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SIDE AND REAR LOADING POSITION</a:t>
            </a:r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TANDEM AXLE</a:t>
            </a:r>
          </a:p>
          <a:p>
            <a:pPr>
              <a:buFont typeface="Arial" pitchFamily="34" charset="0"/>
              <a:buChar char="•"/>
            </a:pPr>
            <a:endParaRPr lang="en-CA" sz="1600" dirty="0"/>
          </a:p>
          <a:p>
            <a:pPr>
              <a:buFont typeface="Arial" pitchFamily="34" charset="0"/>
              <a:buChar char="•"/>
            </a:pPr>
            <a:endParaRPr lang="en-CA" sz="1600" dirty="0" smtClean="0"/>
          </a:p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CA" b="1" dirty="0" smtClean="0"/>
              <a:t>ANDERSON INLINE WRAPPERS</a:t>
            </a:r>
            <a:endParaRPr lang="fr-CA" b="1" dirty="0"/>
          </a:p>
        </p:txBody>
      </p:sp>
      <p:pic>
        <p:nvPicPr>
          <p:cNvPr id="4" name="Espace réservé du contenu 3" descr="inline bale pics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445223"/>
          </a:xfrm>
        </p:spPr>
      </p:pic>
      <p:sp>
        <p:nvSpPr>
          <p:cNvPr id="5" name="Rectangle 4"/>
          <p:cNvSpPr/>
          <p:nvPr/>
        </p:nvSpPr>
        <p:spPr>
          <a:xfrm>
            <a:off x="0" y="1412776"/>
            <a:ext cx="91440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31449" y="2060848"/>
            <a:ext cx="51938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STANDARD FEATURES ON ALL INLINE WRAPPERS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AUTO-LOCKING WHEELS IN NEUTRAL POSITION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MECHANICAL AUTOMATIC  WRAPPING SYSTEM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ADJUSTABLE HYDRAULIC BALE COMPACTION 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POWER DRIVEN WITH TRACTION TIRES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BALE GUIDE ROLLERS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TOWS LIKE A </a:t>
            </a:r>
            <a:r>
              <a:rPr lang="en-CA" dirty="0" smtClean="0"/>
              <a:t>TRAILER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13 HP HONDA ENGINE</a:t>
            </a:r>
            <a:endParaRPr lang="en-CA" dirty="0"/>
          </a:p>
          <a:p>
            <a:pPr>
              <a:buFont typeface="Arial" pitchFamily="34" charset="0"/>
              <a:buChar char="•"/>
            </a:pPr>
            <a:r>
              <a:rPr lang="en-CA" dirty="0"/>
              <a:t>ROAD </a:t>
            </a:r>
            <a:r>
              <a:rPr lang="en-CA" dirty="0" smtClean="0"/>
              <a:t>LIGHTS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ALUMINUM STRETCHERS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ADJUSTABLE BALE GUIDES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HYDRAULIC LEVELING SYSTEM</a:t>
            </a:r>
          </a:p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1144508" y="1052736"/>
            <a:ext cx="738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/>
              <a:t>Anderson  has a </a:t>
            </a:r>
            <a:r>
              <a:rPr lang="fr-CA" b="1" dirty="0" err="1" smtClean="0"/>
              <a:t>complete</a:t>
            </a:r>
            <a:r>
              <a:rPr lang="fr-CA" b="1" dirty="0" smtClean="0"/>
              <a:t> line of </a:t>
            </a:r>
            <a:r>
              <a:rPr lang="fr-CA" b="1" dirty="0" err="1" smtClean="0"/>
              <a:t>inline</a:t>
            </a:r>
            <a:r>
              <a:rPr lang="fr-CA" b="1" dirty="0" smtClean="0"/>
              <a:t> bale </a:t>
            </a:r>
            <a:r>
              <a:rPr lang="fr-CA" b="1" dirty="0" err="1" smtClean="0"/>
              <a:t>wrappers</a:t>
            </a:r>
            <a:r>
              <a:rPr lang="fr-CA" b="1" dirty="0" smtClean="0"/>
              <a:t> for square and round bales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7642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1181</Words>
  <Application>Microsoft Office PowerPoint</Application>
  <PresentationFormat>Affichage à l'écran (4:3)</PresentationFormat>
  <Paragraphs>286</Paragraphs>
  <Slides>27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ANDERSON INLINE WRAPPERS</vt:lpstr>
      <vt:lpstr>Présentation PowerPoint</vt:lpstr>
      <vt:lpstr>Présentation PowerPoint</vt:lpstr>
      <vt:lpstr>Présentation PowerPoint</vt:lpstr>
      <vt:lpstr>Présentation PowerPoint</vt:lpstr>
      <vt:lpstr>ANDERSON INLINE WRAPPERS</vt:lpstr>
      <vt:lpstr>Présentation PowerPoint</vt:lpstr>
      <vt:lpstr>Which wrapper fit your needs?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Norman Richard</dc:creator>
  <cp:lastModifiedBy>Nancy Perreault</cp:lastModifiedBy>
  <cp:revision>151</cp:revision>
  <dcterms:created xsi:type="dcterms:W3CDTF">2012-02-23T13:46:54Z</dcterms:created>
  <dcterms:modified xsi:type="dcterms:W3CDTF">2016-01-12T15:25:10Z</dcterms:modified>
</cp:coreProperties>
</file>