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6" r:id="rId6"/>
    <p:sldId id="260" r:id="rId7"/>
    <p:sldId id="280" r:id="rId8"/>
    <p:sldId id="264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3CA73-A749-4CE3-B772-1CE771845097}" type="datetimeFigureOut">
              <a:rPr lang="fr-CA" smtClean="0"/>
              <a:t>2016-06-08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2EF6-F953-4D6D-B360-12279FD113D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795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2EF6-F953-4D6D-B360-12279FD113D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397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A9A5-60D5-4471-9AC1-56614581226D}" type="datetimeFigureOut">
              <a:rPr lang="fr-FR" smtClean="0"/>
              <a:pPr/>
              <a:t>08/06/2016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296C-71E2-4793-A405-46D03BE005D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19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76375" y="82550"/>
            <a:ext cx="64008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CA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Start up</a:t>
            </a:r>
            <a:endParaRPr lang="en-CA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C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Anderson </a:t>
            </a:r>
            <a:r>
              <a:rPr lang="en-CA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Smartmix</a:t>
            </a:r>
            <a:r>
              <a:rPr lang="en-C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TMR</a:t>
            </a:r>
            <a:endParaRPr lang="en-CA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CA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2017</a:t>
            </a:r>
            <a:endParaRPr lang="en-CA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0" y="1919288"/>
            <a:ext cx="9180513" cy="119062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1026" name="Picture 2" descr="P:\documents\Service a la Clientèle\8-TRAINING SHOOL ET FORMATION\INTERN\MELANGEUR\Produits LUCAS G\Photos\Spirmix_150_L_Tapis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143116"/>
            <a:ext cx="6000760" cy="450057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26827" y="2454409"/>
            <a:ext cx="3035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Palatino Linotype" pitchFamily="18" charset="0"/>
              </a:rPr>
              <a:t>A280/380/</a:t>
            </a:r>
          </a:p>
          <a:p>
            <a:r>
              <a:rPr lang="en-CA" sz="4000" dirty="0" smtClean="0">
                <a:latin typeface="Palatino Linotype" pitchFamily="18" charset="0"/>
              </a:rPr>
              <a:t>520/700/950/</a:t>
            </a:r>
          </a:p>
          <a:p>
            <a:r>
              <a:rPr lang="en-CA" sz="4000" dirty="0" smtClean="0">
                <a:latin typeface="Palatino Linotype" pitchFamily="18" charset="0"/>
              </a:rPr>
              <a:t>1230</a:t>
            </a:r>
            <a:endParaRPr lang="fr-CA" sz="4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Setting of the parameters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212976"/>
            <a:ext cx="1801241" cy="2603429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971600" y="2924944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568" y="1687678"/>
            <a:ext cx="504056" cy="46701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162880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1- Turn on the Smart Control device pressing the ON/OFF key.</a:t>
            </a:r>
            <a:endParaRPr lang="fr-CA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974723" y="342900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2- Press the CONFIG key (F11).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49819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Setting of the parameters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971600" y="393305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412776"/>
            <a:ext cx="1802283" cy="23801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21088"/>
            <a:ext cx="1781340" cy="23801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1600" y="162880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3- Press the “Password menu” key (F4) in order to set the password.</a:t>
            </a:r>
            <a:endParaRPr lang="fr-CA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4861073" y="43651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4- Enter the number of the password with the function keys and press the ENTER key.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8780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Setting of the parameters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971600" y="393305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71600" y="1628800"/>
            <a:ext cx="7416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LIST OF PASSWORDS THAT CAN BE SELECTED </a:t>
            </a:r>
            <a:r>
              <a:rPr lang="en-US" sz="1600" dirty="0"/>
              <a:t>	</a:t>
            </a:r>
          </a:p>
          <a:p>
            <a:r>
              <a:rPr lang="fr-CA" sz="1400" dirty="0">
                <a:solidFill>
                  <a:srgbClr val="FF0000"/>
                </a:solidFill>
              </a:rPr>
              <a:t>12</a:t>
            </a:r>
            <a:r>
              <a:rPr lang="fr-CA" sz="1400" dirty="0"/>
              <a:t> </a:t>
            </a:r>
            <a:r>
              <a:rPr lang="fr-CA" sz="1400" dirty="0" smtClean="0"/>
              <a:t>	Calibration </a:t>
            </a:r>
            <a:endParaRPr lang="fr-CA" sz="1400" dirty="0"/>
          </a:p>
          <a:p>
            <a:r>
              <a:rPr lang="en-US" sz="1400" dirty="0">
                <a:solidFill>
                  <a:srgbClr val="FF0000"/>
                </a:solidFill>
              </a:rPr>
              <a:t>99</a:t>
            </a:r>
            <a:r>
              <a:rPr lang="en-US" sz="1400" dirty="0"/>
              <a:t> </a:t>
            </a:r>
            <a:r>
              <a:rPr lang="en-US" sz="1400" dirty="0" smtClean="0"/>
              <a:t>	Setting </a:t>
            </a:r>
            <a:r>
              <a:rPr lang="en-US" sz="1400" dirty="0"/>
              <a:t>of the maximum weight (over-range)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454</a:t>
            </a:r>
            <a:r>
              <a:rPr lang="en-US" sz="1400" dirty="0"/>
              <a:t> </a:t>
            </a:r>
            <a:r>
              <a:rPr lang="en-US" sz="1400" dirty="0" smtClean="0"/>
              <a:t>	Setting </a:t>
            </a:r>
            <a:r>
              <a:rPr lang="en-US" sz="1400" dirty="0"/>
              <a:t>of kg / pounds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700</a:t>
            </a:r>
            <a:r>
              <a:rPr lang="en-US" sz="1400" dirty="0"/>
              <a:t> </a:t>
            </a:r>
            <a:r>
              <a:rPr lang="en-US" sz="1400" dirty="0" smtClean="0"/>
              <a:t>	Choice </a:t>
            </a:r>
            <a:r>
              <a:rPr lang="en-US" sz="1400" dirty="0"/>
              <a:t>of communication mode (RF via </a:t>
            </a:r>
            <a:r>
              <a:rPr lang="en-US" sz="1400" dirty="0" err="1"/>
              <a:t>Xbee</a:t>
            </a:r>
            <a:r>
              <a:rPr lang="en-US" sz="1400" dirty="0"/>
              <a:t> or serial via cable)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789</a:t>
            </a:r>
            <a:r>
              <a:rPr lang="en-US" sz="1400" dirty="0"/>
              <a:t> </a:t>
            </a:r>
            <a:r>
              <a:rPr lang="en-US" sz="1400" dirty="0" smtClean="0"/>
              <a:t>	Deleting </a:t>
            </a:r>
            <a:r>
              <a:rPr lang="en-US" sz="1400" dirty="0"/>
              <a:t>of load/unload program from external flash memory 790 Clearing of all </a:t>
            </a:r>
            <a:r>
              <a:rPr lang="en-US" sz="1400" dirty="0" smtClean="0"/>
              <a:t>	components and </a:t>
            </a:r>
            <a:r>
              <a:rPr lang="en-US" sz="1400" dirty="0"/>
              <a:t>unloading points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791</a:t>
            </a:r>
            <a:r>
              <a:rPr lang="en-US" sz="1400" dirty="0"/>
              <a:t> </a:t>
            </a:r>
            <a:r>
              <a:rPr lang="en-US" sz="1400" dirty="0" smtClean="0"/>
              <a:t>	Loading </a:t>
            </a:r>
            <a:r>
              <a:rPr lang="en-US" sz="1400" dirty="0"/>
              <a:t>of the names for default components and unloading points </a:t>
            </a: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409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6516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Setting of the parameters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Password 12: How to set the calibration value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971600" y="393305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71600" y="162880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 From the modality Set password, select number 12 with the function keys.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2- Confirm with the ENTER key.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89" y="1484784"/>
            <a:ext cx="1533654" cy="2172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21088"/>
            <a:ext cx="1487886" cy="21720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15816" y="4149080"/>
            <a:ext cx="3456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3- With the function keys change the value of this parameter if necessary.</a:t>
            </a:r>
          </a:p>
          <a:p>
            <a:endParaRPr lang="en-US" sz="1600" dirty="0"/>
          </a:p>
          <a:p>
            <a:r>
              <a:rPr lang="en-US" sz="1600" dirty="0" smtClean="0"/>
              <a:t>4- Push the ENTER key to confirm the new calibration parameter. The indicator will return to Set password.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047" y="4230745"/>
            <a:ext cx="410585" cy="3945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72200" y="470695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calibration value depends on the number and capacity of the load cells. Contact </a:t>
            </a:r>
            <a:r>
              <a:rPr lang="en-US" sz="1200" dirty="0" err="1"/>
              <a:t>dinamica</a:t>
            </a:r>
            <a:r>
              <a:rPr lang="en-US" sz="1200" dirty="0"/>
              <a:t> </a:t>
            </a:r>
            <a:r>
              <a:rPr lang="en-US" sz="1200" dirty="0" err="1"/>
              <a:t>generale</a:t>
            </a:r>
            <a:r>
              <a:rPr lang="en-US" sz="1200" dirty="0"/>
              <a:t>® for further details. If a complete system has been bought, the DG indicators are already calibrated.</a:t>
            </a:r>
            <a:endParaRPr lang="fr-CA" sz="1200" dirty="0"/>
          </a:p>
        </p:txBody>
      </p:sp>
      <p:sp>
        <p:nvSpPr>
          <p:cNvPr id="12" name="Rectangle 11"/>
          <p:cNvSpPr/>
          <p:nvPr/>
        </p:nvSpPr>
        <p:spPr>
          <a:xfrm>
            <a:off x="6372200" y="4077072"/>
            <a:ext cx="2520280" cy="1830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8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6516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Setting of the parameters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Password 99: How to set the Maximum weight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971600" y="393305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71600" y="162880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 From the modality Set password, select number 99 with the function keys.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2- Confirm with the ENTER key.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89" y="1484784"/>
            <a:ext cx="1533654" cy="21720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9832" y="420540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3- With </a:t>
            </a:r>
            <a:r>
              <a:rPr lang="en-US" sz="1600" dirty="0"/>
              <a:t>the function keys change the </a:t>
            </a:r>
            <a:r>
              <a:rPr lang="en-US" sz="1600" dirty="0" smtClean="0"/>
              <a:t>value* </a:t>
            </a:r>
            <a:r>
              <a:rPr lang="en-US" sz="1600" dirty="0"/>
              <a:t>of this parameter if necessary, the range can be set at 100÷99999.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4- </a:t>
            </a:r>
            <a:r>
              <a:rPr lang="en-US" sz="1600" dirty="0"/>
              <a:t>Push the ENTER key to confirm the new calibration </a:t>
            </a:r>
            <a:r>
              <a:rPr lang="en-US" sz="1600" dirty="0" smtClean="0"/>
              <a:t>parameter. The </a:t>
            </a:r>
            <a:r>
              <a:rPr lang="en-US" sz="1600" dirty="0"/>
              <a:t>indicator will return to Set password</a:t>
            </a:r>
            <a:r>
              <a:rPr lang="en-US" sz="1600" dirty="0" smtClean="0"/>
              <a:t>.</a:t>
            </a:r>
            <a:r>
              <a:rPr lang="en-US" sz="1600" dirty="0"/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44911" y="4226444"/>
            <a:ext cx="182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*The </a:t>
            </a:r>
            <a:r>
              <a:rPr lang="en-US" sz="1100" dirty="0"/>
              <a:t>value of this parameter is linked to the capacity of the machine, </a:t>
            </a:r>
            <a:r>
              <a:rPr lang="en-US" sz="1100" dirty="0" err="1"/>
              <a:t>dinamica</a:t>
            </a:r>
            <a:r>
              <a:rPr lang="en-US" sz="1100" dirty="0"/>
              <a:t> </a:t>
            </a:r>
            <a:r>
              <a:rPr lang="en-US" sz="1100" dirty="0" err="1"/>
              <a:t>generale</a:t>
            </a:r>
            <a:r>
              <a:rPr lang="en-US" sz="1100" dirty="0"/>
              <a:t>® suggests to set the maximum capacity of the machine. </a:t>
            </a:r>
            <a:endParaRPr lang="fr-CA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42009"/>
            <a:ext cx="1656184" cy="22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4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6516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Setting of the parameters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Password 454: How to set the Maximum weight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971600" y="393305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71600" y="162880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 From the modality Set password, select number 454 with the function keys.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2- Confirm with the ENTER key.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89" y="1484784"/>
            <a:ext cx="1533654" cy="2172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234112"/>
            <a:ext cx="1678401" cy="21920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58108" y="4077072"/>
            <a:ext cx="5346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3- Selection </a:t>
            </a:r>
            <a:r>
              <a:rPr lang="en-US" sz="1600" dirty="0"/>
              <a:t>of the unit of measure in kg or pounds with the function keys. 	</a:t>
            </a:r>
            <a:endParaRPr lang="fr-CA" sz="1600" dirty="0"/>
          </a:p>
          <a:p>
            <a:r>
              <a:rPr lang="en-US" sz="1600" dirty="0"/>
              <a:t>a) By setting 0=Kg the weight will be visualized in Kilograms. </a:t>
            </a:r>
            <a:endParaRPr lang="fr-CA" sz="1600" dirty="0"/>
          </a:p>
          <a:p>
            <a:r>
              <a:rPr lang="en-US" sz="1600" dirty="0"/>
              <a:t>b) By setting 1=</a:t>
            </a:r>
            <a:r>
              <a:rPr lang="en-US" sz="1600" dirty="0" err="1"/>
              <a:t>Lb</a:t>
            </a:r>
            <a:r>
              <a:rPr lang="en-US" sz="1600" dirty="0"/>
              <a:t> the weight will be visualized in Pounds. </a:t>
            </a:r>
          </a:p>
          <a:p>
            <a:endParaRPr lang="en-US" sz="1600" dirty="0" smtClean="0"/>
          </a:p>
          <a:p>
            <a:r>
              <a:rPr lang="en-US" sz="1600" dirty="0" smtClean="0"/>
              <a:t>4- </a:t>
            </a:r>
            <a:r>
              <a:rPr lang="en-US" sz="1600" dirty="0"/>
              <a:t>Push the ENTER key to confirm the new calibration parameter. The indicator will return to Set password.</a:t>
            </a:r>
            <a:endParaRPr lang="fr-CA" sz="1600" dirty="0"/>
          </a:p>
          <a:p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67372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Association to the smart box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212976"/>
            <a:ext cx="1801241" cy="2603429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971600" y="2924944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568" y="1687678"/>
            <a:ext cx="504056" cy="4670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1600" y="155679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1- Turn on the Smart Control device pressing the ON/OFF key.</a:t>
            </a:r>
          </a:p>
          <a:p>
            <a:endParaRPr lang="en-CA" sz="1600" dirty="0"/>
          </a:p>
          <a:p>
            <a:r>
              <a:rPr lang="en-CA" sz="1600" dirty="0" smtClean="0"/>
              <a:t>2- Make sure that the devices are connected through cables.</a:t>
            </a:r>
            <a:endParaRPr lang="fr-CA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974723" y="342900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3- Press the CONFIG key (F11).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407181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Association to the smart box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971600" y="3933056"/>
            <a:ext cx="7344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71600" y="162880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4- </a:t>
            </a:r>
            <a:r>
              <a:rPr lang="en-US" sz="1600" dirty="0"/>
              <a:t>Press the “Pairing” key (F6) in order to associated the SMART Control to the SMART Box, then press the ENTER key.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5" y="1392667"/>
            <a:ext cx="1728192" cy="23243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293096"/>
            <a:ext cx="1808690" cy="22322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79912" y="427155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5- </a:t>
            </a:r>
            <a:r>
              <a:rPr lang="en-US" sz="1600" dirty="0"/>
              <a:t>The message of procedure complete appears with the serial number of device. </a:t>
            </a:r>
          </a:p>
          <a:p>
            <a:r>
              <a:rPr lang="en-US" sz="1600" dirty="0"/>
              <a:t>Restart the SMART Control after this operation.	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578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Use of the device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Weighing mode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693223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Use of the device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Weighing mode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700808"/>
            <a:ext cx="62730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>
                <a:solidFill>
                  <a:schemeClr val="bg1"/>
                </a:solidFill>
              </a:rPr>
              <a:t>Product </a:t>
            </a:r>
            <a:r>
              <a:rPr lang="en-CA" altLang="fr-FR" sz="2400" b="1" dirty="0" smtClean="0">
                <a:solidFill>
                  <a:schemeClr val="bg1"/>
                </a:solidFill>
              </a:rPr>
              <a:t>presentation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178592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SMARTMIX </a:t>
            </a:r>
            <a:r>
              <a:rPr lang="en-US" dirty="0"/>
              <a:t>machine is a trailed machine designed for feeding herds. </a:t>
            </a:r>
          </a:p>
          <a:p>
            <a:r>
              <a:rPr lang="fr-CA" dirty="0"/>
              <a:t>It </a:t>
            </a:r>
            <a:r>
              <a:rPr lang="fr-CA" dirty="0" err="1"/>
              <a:t>provides</a:t>
            </a:r>
            <a:r>
              <a:rPr lang="fr-CA" dirty="0"/>
              <a:t> : </a:t>
            </a:r>
            <a:endParaRPr lang="fr-CA" dirty="0" smtClean="0"/>
          </a:p>
          <a:p>
            <a:endParaRPr lang="fr-CA" dirty="0"/>
          </a:p>
          <a:p>
            <a:r>
              <a:rPr lang="en-US" dirty="0"/>
              <a:t>. Storage of silage, complements and all types of straw, hay and wrapped bales. </a:t>
            </a:r>
          </a:p>
          <a:p>
            <a:r>
              <a:rPr lang="en-US" dirty="0"/>
              <a:t>. Mixing and, if necessary, cutting these different products. </a:t>
            </a:r>
          </a:p>
          <a:p>
            <a:r>
              <a:rPr lang="en-US" dirty="0"/>
              <a:t>. Transport of loaded products to the distribution site. </a:t>
            </a:r>
          </a:p>
          <a:p>
            <a:r>
              <a:rPr lang="en-US" dirty="0"/>
              <a:t>. The distribution of loaded products. </a:t>
            </a:r>
          </a:p>
          <a:p>
            <a:r>
              <a:rPr lang="en-US" dirty="0"/>
              <a:t>. Straw distribution for a herd's litter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Use of the device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Weighing mode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66" y="1415664"/>
            <a:ext cx="5040560" cy="54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5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Use of the device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Weighing mode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899592" y="1396703"/>
            <a:ext cx="4896544" cy="5341292"/>
            <a:chOff x="1043608" y="1692944"/>
            <a:chExt cx="5619750" cy="612517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608" y="1692944"/>
              <a:ext cx="5486400" cy="200025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3789040"/>
              <a:ext cx="5619750" cy="4029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79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85728"/>
            <a:ext cx="3923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Use of the device</a:t>
            </a:r>
          </a:p>
          <a:p>
            <a:r>
              <a:rPr lang="en-CA" altLang="fr-FR" b="1" dirty="0" smtClean="0">
                <a:solidFill>
                  <a:schemeClr val="bg1"/>
                </a:solidFill>
              </a:rPr>
              <a:t>Weighing mode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55245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25128"/>
          <a:stretch/>
        </p:blipFill>
        <p:spPr>
          <a:xfrm>
            <a:off x="-1818" y="1628800"/>
            <a:ext cx="9144000" cy="4176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720" y="1623032"/>
            <a:ext cx="9145818" cy="4176464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2721079" y="3116867"/>
            <a:ext cx="3682220" cy="1754326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Anderson </a:t>
            </a:r>
            <a:r>
              <a:rPr lang="en-CA" sz="3600" dirty="0" err="1" smtClean="0"/>
              <a:t>Smartmix</a:t>
            </a:r>
            <a:r>
              <a:rPr lang="en-CA" sz="3600" dirty="0" smtClean="0"/>
              <a:t> TMR</a:t>
            </a:r>
            <a:endParaRPr lang="en-CA" sz="3600" dirty="0" smtClean="0"/>
          </a:p>
          <a:p>
            <a:r>
              <a:rPr lang="en-CA" sz="3600" dirty="0" smtClean="0"/>
              <a:t>Autumn 2016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7880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err="1" smtClean="0">
                <a:solidFill>
                  <a:schemeClr val="bg1"/>
                </a:solidFill>
              </a:rPr>
              <a:t>Smartmix</a:t>
            </a:r>
            <a:r>
              <a:rPr lang="en-CA" altLang="fr-FR" sz="2400" b="1" dirty="0" smtClean="0">
                <a:solidFill>
                  <a:schemeClr val="bg1"/>
                </a:solidFill>
              </a:rPr>
              <a:t>  </a:t>
            </a:r>
            <a:r>
              <a:rPr lang="en-CA" altLang="fr-FR" sz="2400" b="1" dirty="0" smtClean="0">
                <a:solidFill>
                  <a:schemeClr val="bg1"/>
                </a:solidFill>
              </a:rPr>
              <a:t>Start-up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428736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CA" dirty="0" smtClean="0"/>
              <a:t>Couple the machine to the tractor. Make sure the tank is horizontal on a flat ground.</a:t>
            </a:r>
          </a:p>
          <a:p>
            <a:pPr marL="400050" indent="-400050">
              <a:buFont typeface="+mj-lt"/>
              <a:buAutoNum type="romanUcPeriod"/>
            </a:pPr>
            <a:r>
              <a:rPr lang="en-CA" dirty="0" smtClean="0"/>
              <a:t>Connect hydraulic source to the machine (1 in and 1 out).</a:t>
            </a:r>
          </a:p>
          <a:p>
            <a:pPr marL="400050" indent="-400050">
              <a:buFont typeface="+mj-lt"/>
              <a:buAutoNum type="romanUcPeriod"/>
            </a:pPr>
            <a:r>
              <a:rPr lang="en-CA" dirty="0" smtClean="0"/>
              <a:t>Connect electric cables for controls and road lights. </a:t>
            </a:r>
          </a:p>
          <a:p>
            <a:pPr marL="400050" indent="-400050">
              <a:buFont typeface="+mj-lt"/>
              <a:buAutoNum type="romanUcPeriod"/>
            </a:pPr>
            <a:r>
              <a:rPr lang="en-CA" dirty="0" smtClean="0"/>
              <a:t>Place the leg support in its transport position.</a:t>
            </a:r>
          </a:p>
          <a:p>
            <a:pPr marL="400050" indent="-400050">
              <a:buFont typeface="+mj-lt"/>
              <a:buAutoNum type="romanUcPeriod"/>
            </a:pPr>
            <a:r>
              <a:rPr lang="en-CA" dirty="0" smtClean="0"/>
              <a:t>Connect the transmission shaft (PTO) to the machine.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Mount the </a:t>
            </a:r>
            <a:r>
              <a:rPr lang="en-US" dirty="0"/>
              <a:t>electrical control </a:t>
            </a:r>
            <a:r>
              <a:rPr lang="en-US" dirty="0" smtClean="0"/>
              <a:t>box </a:t>
            </a:r>
            <a:r>
              <a:rPr lang="en-US" dirty="0"/>
              <a:t>it in the cab. It will be held in place by its metal </a:t>
            </a:r>
            <a:r>
              <a:rPr lang="en-US" dirty="0" smtClean="0"/>
              <a:t>clip. It </a:t>
            </a:r>
            <a:r>
              <a:rPr lang="en-US" dirty="0"/>
              <a:t>must be positioned in the cab so as to : </a:t>
            </a:r>
          </a:p>
          <a:p>
            <a:pPr marL="857250" lvl="1" indent="-400050">
              <a:buFont typeface="Wingdings" pitchFamily="2" charset="2"/>
              <a:buChar char="§"/>
            </a:pPr>
            <a:r>
              <a:rPr lang="en-US" dirty="0" smtClean="0"/>
              <a:t>Be </a:t>
            </a:r>
            <a:r>
              <a:rPr lang="en-US" dirty="0"/>
              <a:t>in the best position for controlling the machine from the tractor seat. </a:t>
            </a:r>
          </a:p>
          <a:p>
            <a:pPr marL="857250" lvl="1" indent="-400050">
              <a:buFont typeface="Wingdings" pitchFamily="2" charset="2"/>
              <a:buChar char="§"/>
            </a:pPr>
            <a:r>
              <a:rPr lang="en-US" dirty="0" smtClean="0"/>
              <a:t>Avoid </a:t>
            </a:r>
            <a:r>
              <a:rPr lang="en-US" dirty="0"/>
              <a:t>impeding the other tractor controls. </a:t>
            </a: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Test the </a:t>
            </a:r>
            <a:r>
              <a:rPr lang="en-US" dirty="0"/>
              <a:t>S</a:t>
            </a:r>
            <a:r>
              <a:rPr lang="en-US" dirty="0" smtClean="0"/>
              <a:t>mart Controller and set the recipes at the same time. </a:t>
            </a:r>
          </a:p>
          <a:p>
            <a:pPr marL="400050" indent="-400050"/>
            <a:endParaRPr lang="en-US" dirty="0"/>
          </a:p>
          <a:p>
            <a:r>
              <a:rPr lang="fr-CA" dirty="0"/>
              <a:t>	</a:t>
            </a:r>
          </a:p>
          <a:p>
            <a:pPr marL="400050" indent="-400050">
              <a:buFont typeface="+mj-lt"/>
              <a:buAutoNum type="romanUcPeriod"/>
            </a:pPr>
            <a:endParaRPr lang="en-CA" dirty="0" smtClean="0"/>
          </a:p>
          <a:p>
            <a:endParaRPr lang="en-CA" dirty="0" smtClean="0"/>
          </a:p>
          <a:p>
            <a:pPr marL="400050" indent="-400050">
              <a:buFont typeface="+mj-lt"/>
              <a:buAutoNum type="romanUcPeriod"/>
            </a:pPr>
            <a:endParaRPr lang="en-CA" dirty="0" smtClean="0"/>
          </a:p>
          <a:p>
            <a:pPr marL="400050" indent="-400050">
              <a:buFont typeface="+mj-lt"/>
              <a:buAutoNum type="romanUcPeriod"/>
            </a:pPr>
            <a:endParaRPr lang="en-CA" dirty="0" smtClean="0"/>
          </a:p>
          <a:p>
            <a:pPr marL="400050" indent="-400050">
              <a:buFont typeface="+mj-lt"/>
              <a:buAutoNum type="romanUcPeriod"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275856" y="1988840"/>
            <a:ext cx="5720844" cy="2889611"/>
            <a:chOff x="291316" y="2564904"/>
            <a:chExt cx="5720844" cy="288961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564904"/>
              <a:ext cx="2560076" cy="2757774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4663906" y="2709500"/>
              <a:ext cx="1224136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Hydraulic brake connector</a:t>
              </a:r>
              <a:endParaRPr lang="fr-CA" sz="14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91316" y="2924944"/>
              <a:ext cx="122413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Electric fitting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95536" y="4931295"/>
              <a:ext cx="1334110" cy="49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Power take-off</a:t>
              </a:r>
            </a:p>
            <a:p>
              <a:r>
                <a:rPr lang="en-CA" sz="1200" dirty="0" smtClean="0"/>
                <a:t>540 and 1000 rpm</a:t>
              </a:r>
              <a:endParaRPr lang="fr-CA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88024" y="4931295"/>
              <a:ext cx="122413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Eye bolt coupling</a:t>
              </a:r>
              <a:endParaRPr lang="fr-CA" sz="1400" dirty="0"/>
            </a:p>
          </p:txBody>
        </p:sp>
        <p:cxnSp>
          <p:nvCxnSpPr>
            <p:cNvPr id="9" name="Connecteur droit avec flèche 8"/>
            <p:cNvCxnSpPr>
              <a:stCxn id="6" idx="3"/>
            </p:cNvCxnSpPr>
            <p:nvPr/>
          </p:nvCxnSpPr>
          <p:spPr>
            <a:xfrm flipV="1">
              <a:off x="1729646" y="4365104"/>
              <a:ext cx="1330186" cy="8124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5" idx="3"/>
            </p:cNvCxnSpPr>
            <p:nvPr/>
          </p:nvCxnSpPr>
          <p:spPr>
            <a:xfrm flipV="1">
              <a:off x="1515452" y="2924944"/>
              <a:ext cx="1184340" cy="1538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4" idx="1"/>
            </p:cNvCxnSpPr>
            <p:nvPr/>
          </p:nvCxnSpPr>
          <p:spPr>
            <a:xfrm flipH="1">
              <a:off x="3830972" y="3078832"/>
              <a:ext cx="832934" cy="2781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1"/>
            </p:cNvCxnSpPr>
            <p:nvPr/>
          </p:nvCxnSpPr>
          <p:spPr>
            <a:xfrm flipH="1" flipV="1">
              <a:off x="3255958" y="4653136"/>
              <a:ext cx="1532066" cy="539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Tractor fittings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735" y="1676923"/>
            <a:ext cx="2844999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*</a:t>
            </a:r>
            <a:r>
              <a:rPr lang="fr-CA" sz="1200" b="1" dirty="0" err="1" smtClean="0">
                <a:solidFill>
                  <a:srgbClr val="000000"/>
                </a:solidFill>
              </a:rPr>
              <a:t>Hydraulic</a:t>
            </a:r>
            <a:r>
              <a:rPr lang="fr-CA" sz="1200" b="1" dirty="0" smtClean="0">
                <a:solidFill>
                  <a:srgbClr val="000000"/>
                </a:solidFill>
              </a:rPr>
              <a:t> </a:t>
            </a:r>
            <a:r>
              <a:rPr lang="fr-CA" sz="1200" b="1" dirty="0">
                <a:solidFill>
                  <a:srgbClr val="000000"/>
                </a:solidFill>
              </a:rPr>
              <a:t>source : </a:t>
            </a:r>
            <a:endParaRPr lang="fr-CA" sz="1200" b="1" dirty="0" smtClean="0">
              <a:solidFill>
                <a:srgbClr val="000000"/>
              </a:solidFill>
            </a:endParaRPr>
          </a:p>
          <a:p>
            <a:endParaRPr lang="fr-CA" sz="1200" b="1" dirty="0">
              <a:solidFill>
                <a:srgbClr val="000000"/>
              </a:solidFill>
            </a:endParaRPr>
          </a:p>
          <a:p>
            <a:r>
              <a:rPr lang="fr-CA" sz="1050" b="1" dirty="0">
                <a:solidFill>
                  <a:srgbClr val="000000"/>
                </a:solidFill>
              </a:rPr>
              <a:t>- </a:t>
            </a:r>
            <a:r>
              <a:rPr lang="fr-CA" sz="1050" b="1" dirty="0" smtClean="0">
                <a:solidFill>
                  <a:srgbClr val="000000"/>
                </a:solidFill>
              </a:rPr>
              <a:t>Direct </a:t>
            </a:r>
            <a:r>
              <a:rPr lang="fr-CA" sz="1050" b="1" dirty="0">
                <a:solidFill>
                  <a:srgbClr val="000000"/>
                </a:solidFill>
              </a:rPr>
              <a:t>control version (</a:t>
            </a:r>
            <a:r>
              <a:rPr lang="fr-CA" sz="1050" b="1" dirty="0" err="1">
                <a:solidFill>
                  <a:srgbClr val="000000"/>
                </a:solidFill>
              </a:rPr>
              <a:t>tractor</a:t>
            </a:r>
            <a:r>
              <a:rPr lang="fr-CA" sz="1050" b="1" dirty="0">
                <a:solidFill>
                  <a:srgbClr val="000000"/>
                </a:solidFill>
              </a:rPr>
              <a:t> distribution) : </a:t>
            </a:r>
            <a:endParaRPr lang="fr-CA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Two </a:t>
            </a:r>
            <a:r>
              <a:rPr lang="en-US" sz="1050" dirty="0">
                <a:solidFill>
                  <a:srgbClr val="000000"/>
                </a:solidFill>
              </a:rPr>
              <a:t>double-acting hydraulic distributors (4 female 1/2" clack valves) for </a:t>
            </a:r>
            <a:r>
              <a:rPr lang="en-US" sz="1050" dirty="0" err="1" smtClean="0">
                <a:solidFill>
                  <a:srgbClr val="000000"/>
                </a:solidFill>
              </a:rPr>
              <a:t>Smartmix</a:t>
            </a:r>
            <a:r>
              <a:rPr lang="en-US" sz="1050" dirty="0" smtClean="0">
                <a:solidFill>
                  <a:srgbClr val="000000"/>
                </a:solidFill>
              </a:rPr>
              <a:t> with </a:t>
            </a:r>
            <a:r>
              <a:rPr lang="en-US" sz="1050" dirty="0">
                <a:solidFill>
                  <a:srgbClr val="000000"/>
                </a:solidFill>
              </a:rPr>
              <a:t>conveyor.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One </a:t>
            </a:r>
            <a:r>
              <a:rPr lang="en-US" sz="1050" dirty="0">
                <a:solidFill>
                  <a:srgbClr val="000000"/>
                </a:solidFill>
              </a:rPr>
              <a:t>double-acting hydraulic distributors (2 female 1/2" clack valves) for </a:t>
            </a:r>
            <a:r>
              <a:rPr lang="en-US" sz="1050" dirty="0" err="1" smtClean="0">
                <a:solidFill>
                  <a:srgbClr val="000000"/>
                </a:solidFill>
              </a:rPr>
              <a:t>Smartmix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</a:rPr>
              <a:t>direct distribution or Jet. </a:t>
            </a:r>
          </a:p>
          <a:p>
            <a:r>
              <a:rPr lang="fr-CA" sz="1050" b="1" dirty="0">
                <a:solidFill>
                  <a:srgbClr val="000000"/>
                </a:solidFill>
              </a:rPr>
              <a:t>- </a:t>
            </a:r>
            <a:r>
              <a:rPr lang="fr-CA" sz="1050" b="1" dirty="0" err="1" smtClean="0">
                <a:solidFill>
                  <a:srgbClr val="000000"/>
                </a:solidFill>
              </a:rPr>
              <a:t>Electrical</a:t>
            </a:r>
            <a:r>
              <a:rPr lang="fr-CA" sz="1050" b="1" dirty="0" smtClean="0">
                <a:solidFill>
                  <a:srgbClr val="000000"/>
                </a:solidFill>
              </a:rPr>
              <a:t> </a:t>
            </a:r>
            <a:r>
              <a:rPr lang="fr-CA" sz="1050" b="1" dirty="0">
                <a:solidFill>
                  <a:srgbClr val="000000"/>
                </a:solidFill>
              </a:rPr>
              <a:t>control version : </a:t>
            </a:r>
            <a:endParaRPr lang="fr-CA" sz="105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A </a:t>
            </a:r>
            <a:r>
              <a:rPr lang="en-US" sz="1050" dirty="0">
                <a:solidFill>
                  <a:srgbClr val="000000"/>
                </a:solidFill>
              </a:rPr>
              <a:t>single-acting hydraulic distributor (+ return) or a double-acting one (two female ½ clack valves).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Distributor </a:t>
            </a:r>
            <a:r>
              <a:rPr lang="en-US" sz="1050" dirty="0">
                <a:solidFill>
                  <a:srgbClr val="000000"/>
                </a:solidFill>
              </a:rPr>
              <a:t>maintained in continuous pumping.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Direct </a:t>
            </a:r>
            <a:r>
              <a:rPr lang="en-US" sz="1050" dirty="0">
                <a:solidFill>
                  <a:srgbClr val="000000"/>
                </a:solidFill>
              </a:rPr>
              <a:t>return to the tank recommended so as to reduce oil heating.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For </a:t>
            </a:r>
            <a:r>
              <a:rPr lang="en-US" sz="1050" dirty="0">
                <a:solidFill>
                  <a:srgbClr val="000000"/>
                </a:solidFill>
              </a:rPr>
              <a:t>self-regulating pumps, compulsory return to the bowl. </a:t>
            </a:r>
          </a:p>
          <a:p>
            <a:r>
              <a:rPr lang="fr-CA" sz="1600" b="1" dirty="0">
                <a:solidFill>
                  <a:srgbClr val="000000"/>
                </a:solidFill>
              </a:rPr>
              <a:t>* </a:t>
            </a:r>
            <a:r>
              <a:rPr lang="fr-CA" sz="1050" b="1" dirty="0">
                <a:solidFill>
                  <a:srgbClr val="000000"/>
                </a:solidFill>
              </a:rPr>
              <a:t>Nominal flow rate : 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- </a:t>
            </a:r>
            <a:r>
              <a:rPr lang="en-US" sz="1050" dirty="0">
                <a:solidFill>
                  <a:srgbClr val="000000"/>
                </a:solidFill>
              </a:rPr>
              <a:t>Direct control version : 25 - 40 l/min (40 - 60 l/min with elevator conveyor) </a:t>
            </a:r>
          </a:p>
          <a:p>
            <a:r>
              <a:rPr lang="fr-CA" sz="1050" b="1" dirty="0">
                <a:solidFill>
                  <a:srgbClr val="000000"/>
                </a:solidFill>
              </a:rPr>
              <a:t>- </a:t>
            </a:r>
            <a:r>
              <a:rPr lang="fr-CA" sz="1050" dirty="0" err="1">
                <a:solidFill>
                  <a:srgbClr val="000000"/>
                </a:solidFill>
              </a:rPr>
              <a:t>Electrical</a:t>
            </a:r>
            <a:r>
              <a:rPr lang="fr-CA" sz="1050" dirty="0">
                <a:solidFill>
                  <a:srgbClr val="000000"/>
                </a:solidFill>
              </a:rPr>
              <a:t> control version : 30 – 90 l/min </a:t>
            </a:r>
          </a:p>
          <a:p>
            <a:r>
              <a:rPr lang="fr-CA" sz="105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54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072" y="1916832"/>
            <a:ext cx="32038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</a:t>
            </a:r>
            <a:r>
              <a:rPr lang="en-US" sz="1200" dirty="0" smtClean="0"/>
              <a:t>SMARTMIX </a:t>
            </a:r>
            <a:r>
              <a:rPr lang="en-US" sz="1200" dirty="0"/>
              <a:t>coupling ring is set to standard for a 450 mm tractor coupling (size A) on </a:t>
            </a:r>
            <a:r>
              <a:rPr lang="en-US" sz="1200" dirty="0" err="1" smtClean="0"/>
              <a:t>Smartrmix</a:t>
            </a:r>
            <a:r>
              <a:rPr lang="en-US" sz="1200" smtClean="0"/>
              <a:t>  AXXX </a:t>
            </a:r>
            <a:r>
              <a:rPr lang="en-US" sz="1200"/>
              <a:t>to </a:t>
            </a:r>
            <a:r>
              <a:rPr lang="en-US" sz="1200" smtClean="0"/>
              <a:t>AXXX </a:t>
            </a:r>
            <a:r>
              <a:rPr lang="en-US" sz="1200" dirty="0"/>
              <a:t>Direct Trap, and 550 mm on the other </a:t>
            </a:r>
            <a:r>
              <a:rPr lang="en-US" sz="1200" dirty="0" err="1" smtClean="0"/>
              <a:t>Smartmix</a:t>
            </a:r>
            <a:r>
              <a:rPr lang="en-US" sz="1200" dirty="0" smtClean="0"/>
              <a:t> </a:t>
            </a:r>
            <a:r>
              <a:rPr lang="en-US" sz="1200" dirty="0"/>
              <a:t>machines. </a:t>
            </a:r>
          </a:p>
          <a:p>
            <a:r>
              <a:rPr lang="en-US" sz="1200" dirty="0"/>
              <a:t>Do the measures on a flat and horizontal ground, the machine must be empty, uncoupled with the parking brake on. </a:t>
            </a:r>
          </a:p>
          <a:p>
            <a:r>
              <a:rPr lang="en-US" sz="1200" dirty="0"/>
              <a:t>If the difference between size A and B (tank horizontal) is greater than 50 mm, you can adjust the height of your </a:t>
            </a:r>
            <a:r>
              <a:rPr lang="en-US" sz="1200" dirty="0" smtClean="0"/>
              <a:t>SMARTMIX </a:t>
            </a:r>
            <a:r>
              <a:rPr lang="en-US" sz="1200" dirty="0"/>
              <a:t>coupling.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*To </a:t>
            </a:r>
            <a:r>
              <a:rPr lang="en-US" sz="1200" dirty="0"/>
              <a:t>adjust the height of the </a:t>
            </a:r>
            <a:r>
              <a:rPr lang="en-US" sz="1200" dirty="0" smtClean="0"/>
              <a:t>SMARTMIX </a:t>
            </a:r>
            <a:r>
              <a:rPr lang="en-US" sz="1200" dirty="0"/>
              <a:t>coupling, </a:t>
            </a:r>
            <a:r>
              <a:rPr lang="en-US" sz="1200" dirty="0" smtClean="0"/>
              <a:t>refer to the instruction manual. </a:t>
            </a:r>
            <a:endParaRPr lang="fr-CA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961164"/>
            <a:ext cx="3500239" cy="2793350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Coupling position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397" t="10229" r="17355"/>
          <a:stretch>
            <a:fillRect/>
          </a:stretch>
        </p:blipFill>
        <p:spPr bwMode="auto">
          <a:xfrm>
            <a:off x="7740352" y="1428736"/>
            <a:ext cx="1214446" cy="250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Smart Control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1428736"/>
            <a:ext cx="75724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CA" dirty="0" smtClean="0"/>
              <a:t>Description</a:t>
            </a:r>
          </a:p>
          <a:p>
            <a:pPr indent="-400050"/>
            <a:r>
              <a:rPr lang="en-US" sz="1400" dirty="0" smtClean="0"/>
              <a:t>Smart Control is a device for the integrated </a:t>
            </a:r>
            <a:r>
              <a:rPr lang="en-US" sz="1400" u="sng" dirty="0" smtClean="0"/>
              <a:t>management of the hydraulic and weighing functions</a:t>
            </a:r>
            <a:r>
              <a:rPr lang="en-US" sz="1400" dirty="0" smtClean="0"/>
              <a:t>.</a:t>
            </a:r>
          </a:p>
          <a:p>
            <a:pPr indent="-400050"/>
            <a:endParaRPr lang="en-US" sz="1400" dirty="0" smtClean="0"/>
          </a:p>
          <a:p>
            <a:pPr indent="-400050"/>
            <a:r>
              <a:rPr lang="en-US" dirty="0" smtClean="0"/>
              <a:t>Features &amp; Advantages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Portable device ;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Internal battery rechargeable;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Functions management: settings, parameter status, warning and alarms;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Easy and immediate settings, working data’s stored and exported through a dedicated USB port;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Wireless connection;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Highly customizable both in terms of functions and graphic design to fit every customer’s needs;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User friendly device with soft keys and icons that identify each function;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Safety alarms settings;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Color Display for high visibility;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Waterproof </a:t>
            </a:r>
          </a:p>
          <a:p>
            <a:pPr indent="-400050">
              <a:buFont typeface="Arial" pitchFamily="34" charset="0"/>
              <a:buChar char="•"/>
            </a:pPr>
            <a:r>
              <a:rPr lang="en-US" sz="1400" dirty="0" smtClean="0"/>
              <a:t>Great flexibility during loading and feed out 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2397" t="10229" r="17355"/>
          <a:stretch>
            <a:fillRect/>
          </a:stretch>
        </p:blipFill>
        <p:spPr bwMode="auto">
          <a:xfrm>
            <a:off x="7740352" y="1428736"/>
            <a:ext cx="1214446" cy="250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Smart Control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1428736"/>
            <a:ext cx="75724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CA" dirty="0" smtClean="0"/>
              <a:t>Smart Control offers:</a:t>
            </a:r>
          </a:p>
          <a:p>
            <a:pPr marL="400050" indent="-400050"/>
            <a:endParaRPr lang="en-CA" sz="1400" dirty="0"/>
          </a:p>
          <a:p>
            <a:pPr marL="400050" indent="-400050"/>
            <a:r>
              <a:rPr lang="en-CA" sz="1400" b="1" dirty="0" smtClean="0"/>
              <a:t>Three working modes: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CA" sz="1400" dirty="0" smtClean="0"/>
              <a:t>Weighing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CA" sz="1400" dirty="0" smtClean="0"/>
              <a:t>Hydraulic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CA" sz="1400" dirty="0" smtClean="0"/>
              <a:t>Combined (weighing and hydraulic)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CA" sz="1400" dirty="0" smtClean="0"/>
          </a:p>
          <a:p>
            <a:r>
              <a:rPr lang="en-CA" sz="1400" b="1" dirty="0" smtClean="0"/>
              <a:t>Programmable weighing system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99 recipes (max 24 components)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48 distribution programs (48 distribution points/pens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Choice of components from a list of 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Choice of distribution points from a list of 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DTM Suite feeding management software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Service menu with working hours counter and overload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Internal diagnostic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3560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4405193" cy="19323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76872"/>
            <a:ext cx="3130051" cy="32049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163054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Smart controller is associate with a Smart box located on the </a:t>
            </a:r>
            <a:r>
              <a:rPr lang="en-CA" dirty="0" err="1" smtClean="0"/>
              <a:t>spirmix</a:t>
            </a:r>
            <a:r>
              <a:rPr lang="en-CA" dirty="0" smtClean="0"/>
              <a:t>. </a:t>
            </a:r>
            <a:endParaRPr lang="fr-CA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Smart Control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183282">
            <a:off x="9478193" y="239696"/>
            <a:ext cx="345638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73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5"/>
            <a:ext cx="4824536" cy="5189841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85728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fr-FR" sz="2400" b="1" dirty="0" smtClean="0">
                <a:solidFill>
                  <a:schemeClr val="bg1"/>
                </a:solidFill>
              </a:rPr>
              <a:t>Smart Control keyboard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384489"/>
            <a:ext cx="2448272" cy="30075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08104" y="429309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200" dirty="0"/>
          </a:p>
          <a:p>
            <a:r>
              <a:rPr lang="en-US" sz="1200" dirty="0"/>
              <a:t>1. ON/OFF key on the right side. </a:t>
            </a:r>
          </a:p>
          <a:p>
            <a:r>
              <a:rPr lang="en-US" sz="1200" dirty="0"/>
              <a:t>2. Function and setting keys. </a:t>
            </a:r>
          </a:p>
          <a:p>
            <a:r>
              <a:rPr lang="fr-CA" sz="1200" dirty="0"/>
              <a:t>3. ENTER key. </a:t>
            </a:r>
          </a:p>
          <a:p>
            <a:r>
              <a:rPr lang="en-US" sz="1200" dirty="0"/>
              <a:t>4. Key for change the working mode. </a:t>
            </a:r>
          </a:p>
          <a:p>
            <a:r>
              <a:rPr lang="fr-CA" sz="1200" dirty="0"/>
              <a:t>5. </a:t>
            </a:r>
            <a:r>
              <a:rPr lang="fr-CA" sz="1200" dirty="0" err="1"/>
              <a:t>Directional</a:t>
            </a:r>
            <a:r>
              <a:rPr lang="fr-CA" sz="1200" dirty="0"/>
              <a:t> keys. </a:t>
            </a:r>
          </a:p>
          <a:p>
            <a:r>
              <a:rPr lang="fr-CA" sz="1200" dirty="0"/>
              <a:t>6. RESET key. </a:t>
            </a:r>
          </a:p>
          <a:p>
            <a:r>
              <a:rPr lang="fr-CA" sz="1200" dirty="0"/>
              <a:t>7. Display. </a:t>
            </a:r>
            <a:endParaRPr lang="fr-CA" sz="1200" dirty="0" smtClean="0"/>
          </a:p>
          <a:p>
            <a:r>
              <a:rPr lang="fr-CA" sz="1200" dirty="0" smtClean="0"/>
              <a:t>8</a:t>
            </a:r>
            <a:r>
              <a:rPr lang="fr-CA" sz="1200" dirty="0"/>
              <a:t>. STOP key. </a:t>
            </a:r>
          </a:p>
          <a:p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5154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1174</Words>
  <Application>Microsoft Office PowerPoint</Application>
  <PresentationFormat>Affichage à l'écran (4:3)</PresentationFormat>
  <Paragraphs>171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achainey</dc:creator>
  <cp:lastModifiedBy>Mario Ouellet</cp:lastModifiedBy>
  <cp:revision>167</cp:revision>
  <dcterms:created xsi:type="dcterms:W3CDTF">2016-05-02T14:38:25Z</dcterms:created>
  <dcterms:modified xsi:type="dcterms:W3CDTF">2016-06-08T13:03:13Z</dcterms:modified>
</cp:coreProperties>
</file>