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61" r:id="rId6"/>
    <p:sldId id="258" r:id="rId7"/>
    <p:sldId id="262" r:id="rId8"/>
    <p:sldId id="263" r:id="rId9"/>
    <p:sldId id="267" r:id="rId10"/>
    <p:sldId id="268" r:id="rId11"/>
    <p:sldId id="270" r:id="rId12"/>
    <p:sldId id="271"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3CA73-A749-4CE3-B772-1CE771845097}" type="datetimeFigureOut">
              <a:rPr lang="fr-CA" smtClean="0"/>
              <a:t>2016-05-11</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22EF6-F953-4D6D-B360-12279FD113D2}" type="slidenum">
              <a:rPr lang="fr-CA" smtClean="0"/>
              <a:t>‹N°›</a:t>
            </a:fld>
            <a:endParaRPr lang="fr-CA"/>
          </a:p>
        </p:txBody>
      </p:sp>
    </p:spTree>
    <p:extLst>
      <p:ext uri="{BB962C8B-B14F-4D97-AF65-F5344CB8AC3E}">
        <p14:creationId xmlns:p14="http://schemas.microsoft.com/office/powerpoint/2010/main" val="116795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5AA9A5-60D5-4471-9AC1-56614581226D}" type="datetimeFigureOut">
              <a:rPr lang="fr-FR" smtClean="0"/>
              <a:pPr/>
              <a:t>11/05/2016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48E1296C-71E2-4793-A405-46D03BE005D9}"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5AA9A5-60D5-4471-9AC1-56614581226D}" type="datetimeFigureOut">
              <a:rPr lang="fr-FR" smtClean="0"/>
              <a:pPr/>
              <a:t>11/05/2016</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1296C-71E2-4793-A405-46D03BE005D9}"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19288"/>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919288"/>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578" t="18820" b="16008"/>
          <a:stretch/>
        </p:blipFill>
        <p:spPr bwMode="auto">
          <a:xfrm rot="5400000">
            <a:off x="382929" y="3153575"/>
            <a:ext cx="3816425" cy="206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P:\documents\Service a la Clientèle\8-TRAINING SHOOL ET FORMATION\INTERN\MELANGEUR\Produits LUCAS G\Photos\Spirmix_80_L_Trappe_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74" y="2536849"/>
            <a:ext cx="4317831" cy="3296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WEIGHING MODE</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640" y="1431846"/>
            <a:ext cx="3422681" cy="532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972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HYDRAULIC MODE</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sp>
        <p:nvSpPr>
          <p:cNvPr id="2" name="ZoneTexte 1"/>
          <p:cNvSpPr txBox="1"/>
          <p:nvPr/>
        </p:nvSpPr>
        <p:spPr>
          <a:xfrm>
            <a:off x="611560" y="2636912"/>
            <a:ext cx="2592288" cy="1477328"/>
          </a:xfrm>
          <a:prstGeom prst="rect">
            <a:avLst/>
          </a:prstGeom>
          <a:noFill/>
        </p:spPr>
        <p:txBody>
          <a:bodyPr wrap="square" rtlCol="0">
            <a:spAutoFit/>
          </a:bodyPr>
          <a:lstStyle/>
          <a:p>
            <a:r>
              <a:rPr lang="en-CA" dirty="0" smtClean="0"/>
              <a:t>This part of the machine will be set up from the Anderson facility depending on the model of machine.</a:t>
            </a:r>
            <a:endParaRPr lang="fr-CA"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484784"/>
            <a:ext cx="2030943" cy="5172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615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HYDRAULIC / WEIGH MODE</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14955"/>
            <a:ext cx="5184576" cy="401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628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TECHNICAL DATA</a:t>
            </a: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50292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6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2880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endParaRPr lang="fr-CA" sz="2800" dirty="0">
              <a:solidFill>
                <a:schemeClr val="bg1"/>
              </a:solidFill>
            </a:endParaRPr>
          </a:p>
          <a:p>
            <a:pPr algn="ctr">
              <a:defRPr/>
            </a:pPr>
            <a:r>
              <a:rPr lang="en-CA" sz="2800" dirty="0" smtClean="0">
                <a:solidFill>
                  <a:schemeClr val="bg1"/>
                </a:solidFill>
              </a:rPr>
              <a:t>INTRO</a:t>
            </a: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30156" y="1640796"/>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 name="ZoneTexte 6"/>
          <p:cNvSpPr txBox="1"/>
          <p:nvPr/>
        </p:nvSpPr>
        <p:spPr>
          <a:xfrm>
            <a:off x="179510" y="2204864"/>
            <a:ext cx="6048673" cy="4524315"/>
          </a:xfrm>
          <a:prstGeom prst="rect">
            <a:avLst/>
          </a:prstGeom>
          <a:noFill/>
        </p:spPr>
        <p:txBody>
          <a:bodyPr wrap="square" rtlCol="0">
            <a:spAutoFit/>
          </a:bodyPr>
          <a:lstStyle/>
          <a:p>
            <a:pPr marL="400050" indent="-400050"/>
            <a:r>
              <a:rPr lang="en-CA" dirty="0" smtClean="0"/>
              <a:t>Description</a:t>
            </a:r>
          </a:p>
          <a:p>
            <a:pPr indent="-400050"/>
            <a:r>
              <a:rPr lang="en-US" sz="1400" dirty="0" smtClean="0"/>
              <a:t>Smart Control is a device for the integrated </a:t>
            </a:r>
            <a:r>
              <a:rPr lang="en-US" sz="1400" u="sng" dirty="0" smtClean="0"/>
              <a:t>management of the hydraulic and weighing functions</a:t>
            </a:r>
            <a:r>
              <a:rPr lang="en-US" sz="1400" dirty="0" smtClean="0"/>
              <a:t>.</a:t>
            </a:r>
          </a:p>
          <a:p>
            <a:pPr indent="-400050"/>
            <a:r>
              <a:rPr lang="en-US" sz="1400" dirty="0" smtClean="0"/>
              <a:t>(this means that there is just one control to measure the weight and control the functions of the mixer in one.</a:t>
            </a:r>
          </a:p>
          <a:p>
            <a:pPr indent="-400050"/>
            <a:r>
              <a:rPr lang="en-US" dirty="0" smtClean="0"/>
              <a:t>Features &amp; Advantages</a:t>
            </a:r>
          </a:p>
          <a:p>
            <a:pPr indent="-400050">
              <a:buFont typeface="Arial" pitchFamily="34" charset="0"/>
              <a:buChar char="•"/>
            </a:pPr>
            <a:r>
              <a:rPr lang="en-US" sz="1400" dirty="0" smtClean="0"/>
              <a:t>Portable device ;</a:t>
            </a:r>
          </a:p>
          <a:p>
            <a:pPr indent="-400050">
              <a:buFont typeface="Arial" pitchFamily="34" charset="0"/>
              <a:buChar char="•"/>
            </a:pPr>
            <a:r>
              <a:rPr lang="en-US" sz="1400" dirty="0" smtClean="0"/>
              <a:t>Internal </a:t>
            </a:r>
            <a:r>
              <a:rPr lang="en-US" sz="1400" dirty="0"/>
              <a:t>rechargeable </a:t>
            </a:r>
            <a:r>
              <a:rPr lang="en-US" sz="1400" dirty="0" smtClean="0"/>
              <a:t>battery;</a:t>
            </a:r>
          </a:p>
          <a:p>
            <a:pPr indent="-400050">
              <a:buFont typeface="Arial" pitchFamily="34" charset="0"/>
              <a:buChar char="•"/>
            </a:pPr>
            <a:r>
              <a:rPr lang="en-US" sz="1400" dirty="0" smtClean="0"/>
              <a:t>Functions management: settings, parameter status, warning and alarms; </a:t>
            </a:r>
          </a:p>
          <a:p>
            <a:pPr indent="-400050">
              <a:buFont typeface="Arial" pitchFamily="34" charset="0"/>
              <a:buChar char="•"/>
            </a:pPr>
            <a:r>
              <a:rPr lang="en-US" sz="1400" dirty="0" smtClean="0"/>
              <a:t>Easy and immediate settings, working data’s stored and exported through a dedicated </a:t>
            </a:r>
            <a:r>
              <a:rPr lang="en-US" sz="1400" dirty="0"/>
              <a:t> </a:t>
            </a:r>
            <a:r>
              <a:rPr lang="en-US" sz="1400" dirty="0" smtClean="0"/>
              <a:t>      </a:t>
            </a:r>
          </a:p>
          <a:p>
            <a:pPr indent="-400050">
              <a:buFont typeface="Arial" pitchFamily="34" charset="0"/>
              <a:buChar char="•"/>
            </a:pPr>
            <a:r>
              <a:rPr lang="en-US" sz="1400" dirty="0" smtClean="0"/>
              <a:t>USB port; </a:t>
            </a:r>
          </a:p>
          <a:p>
            <a:pPr indent="-400050">
              <a:buFont typeface="Arial" pitchFamily="34" charset="0"/>
              <a:buChar char="•"/>
            </a:pPr>
            <a:r>
              <a:rPr lang="en-US" sz="1400" dirty="0" smtClean="0"/>
              <a:t>Wireless connection; </a:t>
            </a:r>
          </a:p>
          <a:p>
            <a:pPr indent="-400050">
              <a:buFont typeface="Arial" pitchFamily="34" charset="0"/>
              <a:buChar char="•"/>
            </a:pPr>
            <a:r>
              <a:rPr lang="en-US" sz="1400" dirty="0" smtClean="0"/>
              <a:t>FULLY customizable in regards to functions and graphic design to fit every customer’s needs; </a:t>
            </a:r>
          </a:p>
          <a:p>
            <a:pPr indent="-400050">
              <a:buFont typeface="Arial" pitchFamily="34" charset="0"/>
              <a:buChar char="•"/>
            </a:pPr>
            <a:r>
              <a:rPr lang="en-US" sz="1400" dirty="0" smtClean="0"/>
              <a:t>User friendly device with soft keys and icons that identify each function; </a:t>
            </a:r>
          </a:p>
          <a:p>
            <a:pPr indent="-400050">
              <a:buFont typeface="Arial" pitchFamily="34" charset="0"/>
              <a:buChar char="•"/>
            </a:pPr>
            <a:r>
              <a:rPr lang="en-US" sz="1400" dirty="0" smtClean="0"/>
              <a:t>Safety alarms settings; </a:t>
            </a:r>
          </a:p>
          <a:p>
            <a:pPr indent="-400050">
              <a:buFont typeface="Arial" pitchFamily="34" charset="0"/>
              <a:buChar char="•"/>
            </a:pPr>
            <a:r>
              <a:rPr lang="en-US" sz="1400" dirty="0" smtClean="0"/>
              <a:t>Color Display for high visibility; </a:t>
            </a:r>
          </a:p>
          <a:p>
            <a:pPr indent="-400050">
              <a:buFont typeface="Arial" pitchFamily="34" charset="0"/>
              <a:buChar char="•"/>
            </a:pPr>
            <a:r>
              <a:rPr lang="en-US" sz="1400" dirty="0" smtClean="0"/>
              <a:t>Waterproof </a:t>
            </a:r>
          </a:p>
          <a:p>
            <a:pPr indent="-400050">
              <a:buFont typeface="Arial" pitchFamily="34" charset="0"/>
              <a:buChar char="•"/>
            </a:pPr>
            <a:r>
              <a:rPr lang="en-US" sz="1400" dirty="0" smtClean="0"/>
              <a:t>Great flexibility during loading and feed out </a:t>
            </a:r>
            <a:endParaRPr lang="fr-CA" sz="1400" dirty="0"/>
          </a:p>
        </p:txBody>
      </p:sp>
      <p:pic>
        <p:nvPicPr>
          <p:cNvPr id="8" name="Picture 2"/>
          <p:cNvPicPr>
            <a:picLocks noChangeAspect="1" noChangeArrowheads="1"/>
          </p:cNvPicPr>
          <p:nvPr/>
        </p:nvPicPr>
        <p:blipFill>
          <a:blip r:embed="rId2"/>
          <a:srcRect l="12397" t="10229" r="17355"/>
          <a:stretch>
            <a:fillRect/>
          </a:stretch>
        </p:blipFill>
        <p:spPr bwMode="auto">
          <a:xfrm>
            <a:off x="7596336" y="2909735"/>
            <a:ext cx="1214446" cy="2507881"/>
          </a:xfrm>
          <a:prstGeom prst="rect">
            <a:avLst/>
          </a:prstGeom>
          <a:noFill/>
          <a:ln w="9525">
            <a:noFill/>
            <a:miter lim="800000"/>
            <a:headEnd/>
            <a:tailEnd/>
          </a:ln>
          <a:effectLst/>
        </p:spPr>
      </p:pic>
    </p:spTree>
    <p:extLst>
      <p:ext uri="{BB962C8B-B14F-4D97-AF65-F5344CB8AC3E}">
        <p14:creationId xmlns:p14="http://schemas.microsoft.com/office/powerpoint/2010/main" val="201595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84784"/>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CA" dirty="0" smtClean="0">
              <a:solidFill>
                <a:schemeClr val="bg1"/>
              </a:solidFill>
            </a:endParaRPr>
          </a:p>
          <a:p>
            <a:pPr algn="ctr">
              <a:defRPr/>
            </a:pPr>
            <a:r>
              <a:rPr lang="en-CA" dirty="0" smtClean="0">
                <a:solidFill>
                  <a:schemeClr val="bg1"/>
                </a:solidFill>
              </a:rPr>
              <a:t>ANDERSON </a:t>
            </a:r>
            <a:r>
              <a:rPr lang="en-CA" dirty="0">
                <a:solidFill>
                  <a:schemeClr val="bg1"/>
                </a:solidFill>
              </a:rPr>
              <a:t>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INTRO</a:t>
            </a:r>
            <a:endParaRPr lang="en-CA" sz="2800" dirty="0" smtClean="0">
              <a:solidFill>
                <a:schemeClr val="bg1"/>
              </a:solidFill>
            </a:endParaRPr>
          </a:p>
          <a:p>
            <a:pPr algn="ctr">
              <a:defRPr/>
            </a:pP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18257" y="148478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56034" y="2852936"/>
            <a:ext cx="1214446" cy="2507881"/>
          </a:xfrm>
          <a:prstGeom prst="rect">
            <a:avLst/>
          </a:prstGeom>
          <a:noFill/>
          <a:ln w="9525">
            <a:noFill/>
            <a:miter lim="800000"/>
            <a:headEnd/>
            <a:tailEnd/>
          </a:ln>
          <a:effectLst/>
        </p:spPr>
      </p:pic>
      <p:sp>
        <p:nvSpPr>
          <p:cNvPr id="9" name="ZoneTexte 8"/>
          <p:cNvSpPr txBox="1"/>
          <p:nvPr/>
        </p:nvSpPr>
        <p:spPr>
          <a:xfrm>
            <a:off x="260130" y="2060848"/>
            <a:ext cx="5247974" cy="4524315"/>
          </a:xfrm>
          <a:prstGeom prst="rect">
            <a:avLst/>
          </a:prstGeom>
          <a:noFill/>
        </p:spPr>
        <p:txBody>
          <a:bodyPr wrap="square" rtlCol="0">
            <a:spAutoFit/>
          </a:bodyPr>
          <a:lstStyle/>
          <a:p>
            <a:pPr marL="400050" indent="-400050"/>
            <a:r>
              <a:rPr lang="en-CA" sz="1600" dirty="0" smtClean="0"/>
              <a:t>Smart Control offers:</a:t>
            </a:r>
          </a:p>
          <a:p>
            <a:pPr marL="400050" indent="-400050"/>
            <a:endParaRPr lang="en-CA" sz="1600" dirty="0"/>
          </a:p>
          <a:p>
            <a:pPr marL="400050" indent="-400050"/>
            <a:r>
              <a:rPr lang="en-CA" sz="1600" b="1" dirty="0" smtClean="0"/>
              <a:t>Three working modes:</a:t>
            </a:r>
          </a:p>
          <a:p>
            <a:pPr marL="400050" indent="-400050">
              <a:buFont typeface="Arial" panose="020B0604020202020204" pitchFamily="34" charset="0"/>
              <a:buChar char="•"/>
            </a:pPr>
            <a:r>
              <a:rPr lang="en-CA" sz="1600" dirty="0" smtClean="0"/>
              <a:t>Weighing</a:t>
            </a:r>
          </a:p>
          <a:p>
            <a:pPr marL="400050" indent="-400050">
              <a:buFont typeface="Arial" panose="020B0604020202020204" pitchFamily="34" charset="0"/>
              <a:buChar char="•"/>
            </a:pPr>
            <a:r>
              <a:rPr lang="en-CA" sz="1600" dirty="0" smtClean="0"/>
              <a:t>Hydraulic</a:t>
            </a:r>
          </a:p>
          <a:p>
            <a:pPr marL="400050" indent="-400050">
              <a:buFont typeface="Arial" panose="020B0604020202020204" pitchFamily="34" charset="0"/>
              <a:buChar char="•"/>
            </a:pPr>
            <a:r>
              <a:rPr lang="en-CA" sz="1600" dirty="0" smtClean="0"/>
              <a:t>Combined (weighing and hydraulic)</a:t>
            </a:r>
          </a:p>
          <a:p>
            <a:pPr marL="400050" indent="-400050">
              <a:buFont typeface="Arial" panose="020B0604020202020204" pitchFamily="34" charset="0"/>
              <a:buChar char="•"/>
            </a:pPr>
            <a:endParaRPr lang="en-CA" sz="1600" dirty="0"/>
          </a:p>
          <a:p>
            <a:pPr marL="400050" indent="-400050">
              <a:buFont typeface="Arial" panose="020B0604020202020204" pitchFamily="34" charset="0"/>
              <a:buChar char="•"/>
            </a:pPr>
            <a:endParaRPr lang="en-CA" sz="1600" dirty="0" smtClean="0"/>
          </a:p>
          <a:p>
            <a:r>
              <a:rPr lang="en-CA" sz="1600" b="1" dirty="0" smtClean="0"/>
              <a:t>Programmable weighing system with:</a:t>
            </a:r>
          </a:p>
          <a:p>
            <a:pPr marL="285750" indent="-285750">
              <a:buFont typeface="Arial" panose="020B0604020202020204" pitchFamily="34" charset="0"/>
              <a:buChar char="•"/>
            </a:pPr>
            <a:r>
              <a:rPr lang="en-CA" sz="1600" dirty="0" smtClean="0"/>
              <a:t>99 recipes (max 24 components)</a:t>
            </a:r>
          </a:p>
          <a:p>
            <a:pPr marL="285750" indent="-285750">
              <a:buFont typeface="Arial" panose="020B0604020202020204" pitchFamily="34" charset="0"/>
              <a:buChar char="•"/>
            </a:pPr>
            <a:r>
              <a:rPr lang="en-CA" sz="1600" dirty="0" smtClean="0"/>
              <a:t>48 distribution programs (48 distribution points/pens each)</a:t>
            </a:r>
          </a:p>
          <a:p>
            <a:pPr marL="285750" indent="-285750">
              <a:buFont typeface="Arial" panose="020B0604020202020204" pitchFamily="34" charset="0"/>
              <a:buChar char="•"/>
            </a:pPr>
            <a:r>
              <a:rPr lang="en-CA" sz="1600" dirty="0" smtClean="0"/>
              <a:t>Choice of components from a list of 99</a:t>
            </a:r>
          </a:p>
          <a:p>
            <a:pPr marL="285750" indent="-285750">
              <a:buFont typeface="Arial" panose="020B0604020202020204" pitchFamily="34" charset="0"/>
              <a:buChar char="•"/>
            </a:pPr>
            <a:r>
              <a:rPr lang="en-CA" sz="1600" dirty="0" smtClean="0"/>
              <a:t>Choice of distribution points from a list of 64</a:t>
            </a:r>
          </a:p>
          <a:p>
            <a:pPr marL="285750" indent="-285750">
              <a:buFont typeface="Arial" panose="020B0604020202020204" pitchFamily="34" charset="0"/>
              <a:buChar char="•"/>
            </a:pPr>
            <a:r>
              <a:rPr lang="en-CA" sz="1600" dirty="0" smtClean="0"/>
              <a:t>DTM Suite feeding management software compatibility</a:t>
            </a:r>
          </a:p>
          <a:p>
            <a:pPr marL="285750" indent="-285750">
              <a:buFont typeface="Arial" panose="020B0604020202020204" pitchFamily="34" charset="0"/>
              <a:buChar char="•"/>
            </a:pPr>
            <a:r>
              <a:rPr lang="en-CA" sz="1600" dirty="0" smtClean="0"/>
              <a:t>Service menu with working hours counter and overload counter</a:t>
            </a:r>
          </a:p>
          <a:p>
            <a:pPr marL="285750" indent="-285750">
              <a:buFont typeface="Arial" panose="020B0604020202020204" pitchFamily="34" charset="0"/>
              <a:buChar char="•"/>
            </a:pPr>
            <a:r>
              <a:rPr lang="en-CA" sz="1600" dirty="0" smtClean="0"/>
              <a:t>Internal diagnostic</a:t>
            </a:r>
            <a:endParaRPr lang="fr-CA" sz="1600" dirty="0"/>
          </a:p>
        </p:txBody>
      </p:sp>
    </p:spTree>
    <p:extLst>
      <p:ext uri="{BB962C8B-B14F-4D97-AF65-F5344CB8AC3E}">
        <p14:creationId xmlns:p14="http://schemas.microsoft.com/office/powerpoint/2010/main" val="41787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19288"/>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919288"/>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 name="ZoneTexte 6"/>
          <p:cNvSpPr txBox="1"/>
          <p:nvPr/>
        </p:nvSpPr>
        <p:spPr>
          <a:xfrm>
            <a:off x="539552" y="2276872"/>
            <a:ext cx="4464496" cy="646331"/>
          </a:xfrm>
          <a:prstGeom prst="rect">
            <a:avLst/>
          </a:prstGeom>
          <a:noFill/>
        </p:spPr>
        <p:txBody>
          <a:bodyPr wrap="square" rtlCol="0">
            <a:spAutoFit/>
          </a:bodyPr>
          <a:lstStyle/>
          <a:p>
            <a:r>
              <a:rPr lang="en-CA" dirty="0" smtClean="0"/>
              <a:t>The Smart controller is associate with a Smart box located on the mixer. </a:t>
            </a:r>
            <a:endParaRPr lang="fr-CA" dirty="0"/>
          </a:p>
        </p:txBody>
      </p:sp>
      <p:pic>
        <p:nvPicPr>
          <p:cNvPr id="9" name="Image 8"/>
          <p:cNvPicPr>
            <a:picLocks noChangeAspect="1"/>
          </p:cNvPicPr>
          <p:nvPr/>
        </p:nvPicPr>
        <p:blipFill>
          <a:blip r:embed="rId2"/>
          <a:stretch>
            <a:fillRect/>
          </a:stretch>
        </p:blipFill>
        <p:spPr>
          <a:xfrm>
            <a:off x="452032" y="3068960"/>
            <a:ext cx="6688902" cy="2934043"/>
          </a:xfrm>
          <a:prstGeom prst="rect">
            <a:avLst/>
          </a:prstGeom>
        </p:spPr>
      </p:pic>
    </p:spTree>
    <p:extLst>
      <p:ext uri="{BB962C8B-B14F-4D97-AF65-F5344CB8AC3E}">
        <p14:creationId xmlns:p14="http://schemas.microsoft.com/office/powerpoint/2010/main" val="52830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84784"/>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48478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7" name="Image 6"/>
          <p:cNvPicPr>
            <a:picLocks noChangeAspect="1"/>
          </p:cNvPicPr>
          <p:nvPr/>
        </p:nvPicPr>
        <p:blipFill>
          <a:blip r:embed="rId2"/>
          <a:stretch>
            <a:fillRect/>
          </a:stretch>
        </p:blipFill>
        <p:spPr>
          <a:xfrm>
            <a:off x="548959" y="1700808"/>
            <a:ext cx="4794185" cy="5157192"/>
          </a:xfrm>
          <a:prstGeom prst="rect">
            <a:avLst/>
          </a:prstGeom>
        </p:spPr>
      </p:pic>
      <p:pic>
        <p:nvPicPr>
          <p:cNvPr id="9" name="Image 8"/>
          <p:cNvPicPr>
            <a:picLocks noChangeAspect="1"/>
          </p:cNvPicPr>
          <p:nvPr/>
        </p:nvPicPr>
        <p:blipFill>
          <a:blip r:embed="rId3"/>
          <a:stretch>
            <a:fillRect/>
          </a:stretch>
        </p:blipFill>
        <p:spPr>
          <a:xfrm>
            <a:off x="5868144" y="1643184"/>
            <a:ext cx="2448272" cy="3007598"/>
          </a:xfrm>
          <a:prstGeom prst="rect">
            <a:avLst/>
          </a:prstGeom>
        </p:spPr>
      </p:pic>
      <p:sp>
        <p:nvSpPr>
          <p:cNvPr id="10" name="ZoneTexte 9"/>
          <p:cNvSpPr txBox="1"/>
          <p:nvPr/>
        </p:nvSpPr>
        <p:spPr>
          <a:xfrm>
            <a:off x="5436096" y="4437112"/>
            <a:ext cx="3168352" cy="1938992"/>
          </a:xfrm>
          <a:prstGeom prst="rect">
            <a:avLst/>
          </a:prstGeom>
          <a:noFill/>
        </p:spPr>
        <p:txBody>
          <a:bodyPr wrap="square" rtlCol="0">
            <a:spAutoFit/>
          </a:bodyPr>
          <a:lstStyle/>
          <a:p>
            <a:endParaRPr lang="fr-CA" sz="1200" dirty="0"/>
          </a:p>
          <a:p>
            <a:r>
              <a:rPr lang="en-US" sz="1200" dirty="0"/>
              <a:t>1. ON/OFF key on the right side. </a:t>
            </a:r>
          </a:p>
          <a:p>
            <a:r>
              <a:rPr lang="en-US" sz="1200" dirty="0"/>
              <a:t>2. Function and setting keys. </a:t>
            </a:r>
          </a:p>
          <a:p>
            <a:r>
              <a:rPr lang="fr-CA" sz="1200" dirty="0"/>
              <a:t>3. ENTER key. </a:t>
            </a:r>
          </a:p>
          <a:p>
            <a:r>
              <a:rPr lang="en-US" sz="1200" dirty="0"/>
              <a:t>4. Key for change the working mode. </a:t>
            </a:r>
          </a:p>
          <a:p>
            <a:r>
              <a:rPr lang="fr-CA" sz="1200" dirty="0"/>
              <a:t>5. </a:t>
            </a:r>
            <a:r>
              <a:rPr lang="fr-CA" sz="1200" dirty="0" err="1"/>
              <a:t>Directional</a:t>
            </a:r>
            <a:r>
              <a:rPr lang="fr-CA" sz="1200" dirty="0"/>
              <a:t> keys. </a:t>
            </a:r>
          </a:p>
          <a:p>
            <a:r>
              <a:rPr lang="fr-CA" sz="1200" dirty="0"/>
              <a:t>6. RESET key. </a:t>
            </a:r>
          </a:p>
          <a:p>
            <a:r>
              <a:rPr lang="fr-CA" sz="1200" dirty="0"/>
              <a:t>7. Display. </a:t>
            </a:r>
            <a:endParaRPr lang="fr-CA" sz="1200" dirty="0" smtClean="0"/>
          </a:p>
          <a:p>
            <a:r>
              <a:rPr lang="fr-CA" sz="1200" dirty="0" smtClean="0"/>
              <a:t>8</a:t>
            </a:r>
            <a:r>
              <a:rPr lang="fr-CA" sz="1200" dirty="0"/>
              <a:t>. STOP key. </a:t>
            </a:r>
          </a:p>
          <a:p>
            <a:endParaRPr lang="fr-CA" sz="1200" dirty="0"/>
          </a:p>
        </p:txBody>
      </p:sp>
    </p:spTree>
    <p:extLst>
      <p:ext uri="{BB962C8B-B14F-4D97-AF65-F5344CB8AC3E}">
        <p14:creationId xmlns:p14="http://schemas.microsoft.com/office/powerpoint/2010/main" val="3603369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19288"/>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NEW VS OLD</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919288"/>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 name="ZoneTexte 2"/>
          <p:cNvSpPr txBox="1"/>
          <p:nvPr/>
        </p:nvSpPr>
        <p:spPr>
          <a:xfrm>
            <a:off x="5220072" y="2241351"/>
            <a:ext cx="3528392" cy="3231654"/>
          </a:xfrm>
          <a:prstGeom prst="rect">
            <a:avLst/>
          </a:prstGeom>
          <a:noFill/>
        </p:spPr>
        <p:txBody>
          <a:bodyPr wrap="square" rtlCol="0">
            <a:spAutoFit/>
          </a:bodyPr>
          <a:lstStyle/>
          <a:p>
            <a:r>
              <a:rPr lang="en-CA" sz="1200" dirty="0" smtClean="0"/>
              <a:t>THE OLD VERSION REQUIRED 2 REMOTE CONTROLS TO DO THE SAME JOB AS THE NEW SMART CONTROL.  ONE FOR HYDRAULIC CONTROL AND ONE FOR THE WEIGHING CONTROL.  ALSO THE WEIGHT CONTROL WAS AN ENTRY LEVEL WITHOUT DATA ACCUMULATION AND FARM MANAGEMENT.  THE SMART CONTROL CAN HANDLE ANY FARM FROM BIG TO SMALL AND CAN BE CUSTOMIZED TO MEET THE REQUIREMENTS OF EVERY OPERATION.  </a:t>
            </a:r>
          </a:p>
          <a:p>
            <a:endParaRPr lang="en-CA" sz="1200" dirty="0"/>
          </a:p>
          <a:p>
            <a:r>
              <a:rPr lang="en-CA" sz="1200" dirty="0" smtClean="0"/>
              <a:t>WITHOUT KNOWING THE FARM YOU WILL BE SELLING THE MIXER YOU CAN BE SURE THIS SYSTEM CAN HANDLE THE REQUESTS OF THE FARMER.  THE OLDER SYSTEM WOULD HAVE REQUIRED KNOWING THE FARM BEFORE BUILDING THE MACHINE IN SOME CASES.  </a:t>
            </a:r>
          </a:p>
          <a:p>
            <a:r>
              <a:rPr lang="en-CA" sz="1200" dirty="0" smtClean="0"/>
              <a:t> </a:t>
            </a:r>
            <a:endParaRPr lang="fr-CA" sz="12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2" t="8773" b="9320"/>
          <a:stretch/>
        </p:blipFill>
        <p:spPr bwMode="auto">
          <a:xfrm>
            <a:off x="362465" y="2306595"/>
            <a:ext cx="2830250" cy="250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srcRect l="12397" t="10229" r="17355"/>
          <a:stretch>
            <a:fillRect/>
          </a:stretch>
        </p:blipFill>
        <p:spPr bwMode="auto">
          <a:xfrm>
            <a:off x="3779912" y="2636912"/>
            <a:ext cx="1214446" cy="2507881"/>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648200"/>
            <a:ext cx="2533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Interdiction 10"/>
          <p:cNvSpPr/>
          <p:nvPr/>
        </p:nvSpPr>
        <p:spPr>
          <a:xfrm>
            <a:off x="504267" y="2914902"/>
            <a:ext cx="1944216" cy="2838198"/>
          </a:xfrm>
          <a:prstGeom prst="noSmok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196586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56792"/>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12211" y="1575006"/>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856" y="2038350"/>
            <a:ext cx="2127770" cy="396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39552" y="2517874"/>
            <a:ext cx="4968552" cy="646331"/>
          </a:xfrm>
          <a:prstGeom prst="rect">
            <a:avLst/>
          </a:prstGeom>
          <a:noFill/>
        </p:spPr>
        <p:txBody>
          <a:bodyPr wrap="square" rtlCol="0">
            <a:spAutoFit/>
          </a:bodyPr>
          <a:lstStyle/>
          <a:p>
            <a:pPr algn="ctr"/>
            <a:r>
              <a:rPr lang="en-CA" sz="3600" dirty="0" smtClean="0"/>
              <a:t>MODES OF OPERATION</a:t>
            </a:r>
          </a:p>
        </p:txBody>
      </p:sp>
      <p:sp>
        <p:nvSpPr>
          <p:cNvPr id="3" name="ZoneTexte 2"/>
          <p:cNvSpPr txBox="1"/>
          <p:nvPr/>
        </p:nvSpPr>
        <p:spPr>
          <a:xfrm>
            <a:off x="1115616" y="3645024"/>
            <a:ext cx="3309752" cy="923330"/>
          </a:xfrm>
          <a:prstGeom prst="rect">
            <a:avLst/>
          </a:prstGeom>
          <a:noFill/>
        </p:spPr>
        <p:txBody>
          <a:bodyPr wrap="none" rtlCol="0">
            <a:spAutoFit/>
          </a:bodyPr>
          <a:lstStyle/>
          <a:p>
            <a:r>
              <a:rPr lang="en-CA" dirty="0" smtClean="0"/>
              <a:t>1) WEIGHING MODE</a:t>
            </a:r>
            <a:endParaRPr lang="fr-CA" dirty="0" smtClean="0"/>
          </a:p>
          <a:p>
            <a:r>
              <a:rPr lang="en-CA" dirty="0" smtClean="0"/>
              <a:t>2) HYDRAULIC OPERATION MODE</a:t>
            </a:r>
          </a:p>
          <a:p>
            <a:r>
              <a:rPr lang="en-CA" dirty="0" smtClean="0"/>
              <a:t>3) BOTH</a:t>
            </a:r>
          </a:p>
        </p:txBody>
      </p:sp>
    </p:spTree>
    <p:extLst>
      <p:ext uri="{BB962C8B-B14F-4D97-AF65-F5344CB8AC3E}">
        <p14:creationId xmlns:p14="http://schemas.microsoft.com/office/powerpoint/2010/main" val="203711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WEIGHING MODE</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3834557" cy="5163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625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68760"/>
          </a:xfrm>
          <a:prstGeom prst="rect">
            <a:avLst/>
          </a:prstGeom>
          <a:solidFill>
            <a:schemeClr val="tx1">
              <a:lumMod val="65000"/>
              <a:lumOff val="35000"/>
            </a:schemeClr>
          </a:solidFill>
        </p:spPr>
        <p:style>
          <a:lnRef idx="1">
            <a:schemeClr val="dk1"/>
          </a:lnRef>
          <a:fillRef idx="2">
            <a:schemeClr val="dk1"/>
          </a:fillRef>
          <a:effectRef idx="1">
            <a:schemeClr val="dk1"/>
          </a:effectRef>
          <a:fontRef idx="minor">
            <a:schemeClr val="dk1"/>
          </a:fontRef>
        </p:style>
        <p:txBody>
          <a:bodyPr anchor="ctr"/>
          <a:lstStyle/>
          <a:p>
            <a:pPr algn="ctr">
              <a:defRPr/>
            </a:pPr>
            <a:r>
              <a:rPr lang="en-CA" dirty="0">
                <a:solidFill>
                  <a:schemeClr val="bg1"/>
                </a:solidFill>
              </a:rPr>
              <a:t>ANDERSON MIXER CUSTOMIZABLE REMOTE CONTROL</a:t>
            </a:r>
          </a:p>
          <a:p>
            <a:pPr algn="ctr">
              <a:defRPr/>
            </a:pPr>
            <a:r>
              <a:rPr lang="en-CA" sz="2800" dirty="0" smtClean="0">
                <a:solidFill>
                  <a:schemeClr val="bg1"/>
                </a:solidFill>
              </a:rPr>
              <a:t>(</a:t>
            </a:r>
            <a:r>
              <a:rPr lang="en-CA" sz="2800" dirty="0">
                <a:solidFill>
                  <a:schemeClr val="bg1"/>
                </a:solidFill>
              </a:rPr>
              <a:t>SMART CONTROL</a:t>
            </a:r>
            <a:r>
              <a:rPr lang="en-CA" sz="2800" dirty="0" smtClean="0">
                <a:solidFill>
                  <a:schemeClr val="bg1"/>
                </a:solidFill>
              </a:rPr>
              <a:t>)</a:t>
            </a:r>
          </a:p>
          <a:p>
            <a:pPr algn="ctr">
              <a:defRPr/>
            </a:pPr>
            <a:r>
              <a:rPr lang="en-CA" sz="2800" dirty="0" smtClean="0">
                <a:solidFill>
                  <a:schemeClr val="bg1"/>
                </a:solidFill>
              </a:rPr>
              <a:t>WEIGHING MODE</a:t>
            </a:r>
            <a:endParaRPr lang="fr-CA" sz="2800" dirty="0">
              <a:solidFill>
                <a:schemeClr val="bg1"/>
              </a:solidFill>
            </a:endParaRPr>
          </a:p>
        </p:txBody>
      </p:sp>
      <p:sp>
        <p:nvSpPr>
          <p:cNvPr id="5" name="Rectangle 3"/>
          <p:cNvSpPr>
            <a:spLocks noChangeArrowheads="1"/>
          </p:cNvSpPr>
          <p:nvPr/>
        </p:nvSpPr>
        <p:spPr bwMode="auto">
          <a:xfrm>
            <a:off x="1476375" y="82550"/>
            <a:ext cx="6400800" cy="1752600"/>
          </a:xfrm>
          <a:prstGeom prst="rect">
            <a:avLst/>
          </a:prstGeom>
          <a:noFill/>
          <a:ln>
            <a:noFill/>
          </a:ln>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20000"/>
              </a:spcBef>
              <a:buFont typeface="Arial" pitchFamily="34" charset="0"/>
              <a:buNone/>
              <a:defRPr/>
            </a:pPr>
            <a:endParaRPr lang="en-CA" altLang="en-US" sz="3200" dirty="0">
              <a:solidFill>
                <a:schemeClr val="bg1"/>
              </a:solidFill>
              <a:effectLst>
                <a:outerShdw blurRad="38100" dist="38100" dir="2700000" algn="tl">
                  <a:srgbClr val="000000">
                    <a:alpha val="43137"/>
                  </a:srgbClr>
                </a:outerShdw>
              </a:effectLst>
              <a:latin typeface="Palatino Linotype" pitchFamily="18" charset="0"/>
            </a:endParaRPr>
          </a:p>
        </p:txBody>
      </p:sp>
      <p:sp>
        <p:nvSpPr>
          <p:cNvPr id="6" name="Arrondir un rectangle avec un coin diagonal 5"/>
          <p:cNvSpPr/>
          <p:nvPr/>
        </p:nvSpPr>
        <p:spPr>
          <a:xfrm>
            <a:off x="0" y="1286974"/>
            <a:ext cx="9180513" cy="119062"/>
          </a:xfrm>
          <a:prstGeom prst="round2Diag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8" name="Picture 2"/>
          <p:cNvPicPr>
            <a:picLocks noChangeAspect="1" noChangeArrowheads="1"/>
          </p:cNvPicPr>
          <p:nvPr/>
        </p:nvPicPr>
        <p:blipFill>
          <a:blip r:embed="rId2"/>
          <a:srcRect l="12397" t="10229" r="17355"/>
          <a:stretch>
            <a:fillRect/>
          </a:stretch>
        </p:blipFill>
        <p:spPr bwMode="auto">
          <a:xfrm>
            <a:off x="7643859" y="3068960"/>
            <a:ext cx="1214446" cy="2507881"/>
          </a:xfrm>
          <a:prstGeom prst="rect">
            <a:avLst/>
          </a:prstGeom>
          <a:noFill/>
          <a:ln w="9525">
            <a:noFill/>
            <a:miter lim="800000"/>
            <a:headEnd/>
            <a:tailEnd/>
          </a:ln>
          <a:effec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434166"/>
            <a:ext cx="3528392" cy="5398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1309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541</Words>
  <Application>Microsoft Office PowerPoint</Application>
  <PresentationFormat>Affichage à l'écran (4:3)</PresentationFormat>
  <Paragraphs>87</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achainey</dc:creator>
  <cp:lastModifiedBy>Richard Smith</cp:lastModifiedBy>
  <cp:revision>169</cp:revision>
  <dcterms:created xsi:type="dcterms:W3CDTF">2016-05-02T14:38:25Z</dcterms:created>
  <dcterms:modified xsi:type="dcterms:W3CDTF">2016-05-11T11:58:07Z</dcterms:modified>
</cp:coreProperties>
</file>